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56" r:id="rId2"/>
    <p:sldId id="257" r:id="rId3"/>
    <p:sldId id="272" r:id="rId4"/>
    <p:sldId id="258" r:id="rId5"/>
    <p:sldId id="276" r:id="rId6"/>
    <p:sldId id="274" r:id="rId7"/>
    <p:sldId id="275" r:id="rId8"/>
    <p:sldId id="277" r:id="rId9"/>
    <p:sldId id="278" r:id="rId10"/>
    <p:sldId id="26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1474" autoAdjust="0"/>
  </p:normalViewPr>
  <p:slideViewPr>
    <p:cSldViewPr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FB1D-8191-431B-9E3D-21A4B9CA0532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4D99-9C77-4360-8D16-EC9A810DAA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120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4D99-9C77-4360-8D16-EC9A810DAAC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455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4D99-9C77-4360-8D16-EC9A810DAAC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60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6AF6DA-468B-4A66-8F70-DBF70F3BF2B8}" type="datetimeFigureOut">
              <a:rPr lang="en-SG" smtClean="0"/>
              <a:t>4/5/2016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ergyusecalculator.com/electricity_airconditioner.htm" TargetMode="External"/><Relationship Id="rId3" Type="http://schemas.openxmlformats.org/officeDocument/2006/relationships/hyperlink" Target="http://sustainability.stackexchange.com/questions/455/what-are-the-top-5-sustainble-life" TargetMode="External"/><Relationship Id="rId7" Type="http://schemas.openxmlformats.org/officeDocument/2006/relationships/hyperlink" Target="http://homeguides.sfgate.com/running-cental-air-cheaper-running-three-wall-air-conditioners-53417.html" TargetMode="External"/><Relationship Id="rId2" Type="http://schemas.openxmlformats.org/officeDocument/2006/relationships/hyperlink" Target="http://www.conserve-energy-future.com/15-ideas-for-sustainable-living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meforchange.org/plastic-bags-and-plastic-bottles-CO2-emissions" TargetMode="External"/><Relationship Id="rId5" Type="http://schemas.openxmlformats.org/officeDocument/2006/relationships/hyperlink" Target="https://www.youtube.com/watch?v=AcF7-w8IWlg" TargetMode="External"/><Relationship Id="rId4" Type="http://schemas.openxmlformats.org/officeDocument/2006/relationships/hyperlink" Target="https://www.youtube.com/watch?v=P1eGCcxopB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6000">
              <a:srgbClr val="99CCFF"/>
            </a:gs>
            <a:gs pos="75407">
              <a:srgbClr val="A9BCFF"/>
            </a:gs>
            <a:gs pos="46000">
              <a:srgbClr val="9966FF"/>
            </a:gs>
            <a:gs pos="54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S</a:t>
            </a:r>
            <a:r>
              <a:rPr lang="en-SG" dirty="0" smtClean="0">
                <a:solidFill>
                  <a:schemeClr val="tx1"/>
                </a:solidFill>
              </a:rPr>
              <a:t>aving our earth</a:t>
            </a:r>
            <a:br>
              <a:rPr lang="en-SG" dirty="0" smtClean="0">
                <a:solidFill>
                  <a:schemeClr val="tx1"/>
                </a:solidFill>
              </a:rPr>
            </a:br>
            <a:r>
              <a:rPr lang="en-SG" dirty="0" smtClean="0">
                <a:solidFill>
                  <a:schemeClr val="tx1"/>
                </a:solidFill>
              </a:rPr>
              <a:t>Sustainable Living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6768752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>
                <a:solidFill>
                  <a:schemeClr val="tx1"/>
                </a:solidFill>
              </a:rPr>
              <a:t>Presented to you by </a:t>
            </a:r>
          </a:p>
          <a:p>
            <a:r>
              <a:rPr lang="en-US" sz="3800" b="1" dirty="0" smtClean="0">
                <a:solidFill>
                  <a:schemeClr val="tx1"/>
                </a:solidFill>
              </a:rPr>
              <a:t>Earth Defenders</a:t>
            </a:r>
          </a:p>
          <a:p>
            <a:r>
              <a:rPr lang="en-US" sz="3800" b="1" dirty="0" smtClean="0">
                <a:solidFill>
                  <a:schemeClr val="tx1"/>
                </a:solidFill>
              </a:rPr>
              <a:t>5</a:t>
            </a:r>
            <a:r>
              <a:rPr lang="en-US" sz="3800" b="1" dirty="0" smtClean="0"/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Honesty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Queenstown Primary School</a:t>
            </a:r>
            <a:endParaRPr lang="en-SG" sz="3200" b="1" dirty="0" smtClean="0">
              <a:solidFill>
                <a:schemeClr val="tx1"/>
              </a:solidFill>
            </a:endParaRP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6" y="1891207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540" y="26393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Acknowledgement </a:t>
            </a:r>
            <a:endParaRPr lang="en-SG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6144" y="84202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2"/>
              </a:rPr>
              <a:t>http://www.conserve-energy-future.com/15-ideas-for-sustainable-living.php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576050" y="1701570"/>
            <a:ext cx="525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http://</a:t>
            </a:r>
            <a:r>
              <a:rPr lang="en-SG" dirty="0" smtClean="0">
                <a:hlinkClick r:id="rId3"/>
              </a:rPr>
              <a:t>sustainability.stackexchange.com/questions/455/what-are-the-top-5-sustainable-life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621085" y="242827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4"/>
              </a:rPr>
              <a:t>https://www.youtube.com/watch?v=P1eGCcxopBg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656116" y="312963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5"/>
              </a:rPr>
              <a:t>https://www.youtube.com/watch?v=AcF7-w8IWlg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602754" y="3848946"/>
            <a:ext cx="526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hlinkClick r:id="rId6"/>
              </a:rPr>
              <a:t>http://timeforchange.org/plastic-bags-and-plastic-bottles-CO2-emissions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621085" y="4567237"/>
            <a:ext cx="601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hlinkClick r:id="rId7"/>
              </a:rPr>
              <a:t>http://homeguides.sfgate.com/running-cental-air-cheaper-running-three-wall-air-conditioners-53417.html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56116" y="5354286"/>
            <a:ext cx="5823123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hlinkClick r:id="rId8"/>
              </a:rPr>
              <a:t>http://energyusecalculator.com/electricity_airconditioner.htm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674372" y="6074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/>
              <a:t>http://www.carbonindependent.org/sources_home_energy.html</a:t>
            </a:r>
          </a:p>
        </p:txBody>
      </p:sp>
    </p:spTree>
    <p:extLst>
      <p:ext uri="{BB962C8B-B14F-4D97-AF65-F5344CB8AC3E}">
        <p14:creationId xmlns:p14="http://schemas.microsoft.com/office/powerpoint/2010/main" val="38218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83568" y="69269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dirty="0" smtClean="0">
                <a:solidFill>
                  <a:schemeClr val="tx1"/>
                </a:solidFill>
              </a:rPr>
              <a:t>Done by Earth Defenders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00760" y="1772816"/>
            <a:ext cx="738976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3200" dirty="0" smtClean="0">
                <a:latin typeface="Calibri" panose="020F0502020204030204" pitchFamily="34" charset="0"/>
              </a:rPr>
              <a:t>TAN </a:t>
            </a:r>
            <a:r>
              <a:rPr lang="en-SG" sz="3200" dirty="0" err="1" smtClean="0">
                <a:latin typeface="Calibri" panose="020F0502020204030204" pitchFamily="34" charset="0"/>
              </a:rPr>
              <a:t>yong</a:t>
            </a:r>
            <a:r>
              <a:rPr lang="en-SG" sz="3200" dirty="0" smtClean="0">
                <a:latin typeface="Calibri" panose="020F0502020204030204" pitchFamily="34" charset="0"/>
              </a:rPr>
              <a:t> sheng (Leader and Encourager)</a:t>
            </a:r>
          </a:p>
          <a:p>
            <a:r>
              <a:rPr lang="en-SG" sz="3200" dirty="0" smtClean="0">
                <a:latin typeface="Calibri" panose="020F0502020204030204" pitchFamily="34" charset="0"/>
              </a:rPr>
              <a:t>Nguyen </a:t>
            </a:r>
            <a:r>
              <a:rPr lang="en-SG" sz="3200" dirty="0" err="1" smtClean="0">
                <a:latin typeface="Calibri" panose="020F0502020204030204" pitchFamily="34" charset="0"/>
              </a:rPr>
              <a:t>giang</a:t>
            </a:r>
            <a:r>
              <a:rPr lang="en-SG" sz="3200" dirty="0" smtClean="0">
                <a:latin typeface="Calibri" panose="020F0502020204030204" pitchFamily="34" charset="0"/>
              </a:rPr>
              <a:t> </a:t>
            </a:r>
            <a:r>
              <a:rPr lang="en-SG" sz="3200" dirty="0" err="1" smtClean="0">
                <a:latin typeface="Calibri" panose="020F0502020204030204" pitchFamily="34" charset="0"/>
              </a:rPr>
              <a:t>linh</a:t>
            </a:r>
            <a:r>
              <a:rPr lang="en-SG" sz="3200" dirty="0" smtClean="0">
                <a:latin typeface="Calibri" panose="020F0502020204030204" pitchFamily="34" charset="0"/>
              </a:rPr>
              <a:t> (Observer)</a:t>
            </a:r>
          </a:p>
          <a:p>
            <a:r>
              <a:rPr lang="en-SG" sz="3200" dirty="0" err="1" smtClean="0">
                <a:latin typeface="Calibri" panose="020F0502020204030204" pitchFamily="34" charset="0"/>
              </a:rPr>
              <a:t>Nur</a:t>
            </a:r>
            <a:r>
              <a:rPr lang="en-SG" sz="3200" dirty="0" smtClean="0">
                <a:latin typeface="Calibri" panose="020F0502020204030204" pitchFamily="34" charset="0"/>
              </a:rPr>
              <a:t> </a:t>
            </a:r>
            <a:r>
              <a:rPr lang="en-SG" sz="3200" dirty="0" err="1" smtClean="0">
                <a:latin typeface="Calibri" panose="020F0502020204030204" pitchFamily="34" charset="0"/>
              </a:rPr>
              <a:t>elysha</a:t>
            </a:r>
            <a:r>
              <a:rPr lang="en-SG" sz="3200" dirty="0" smtClean="0">
                <a:latin typeface="Calibri" panose="020F0502020204030204" pitchFamily="34" charset="0"/>
              </a:rPr>
              <a:t> (Questioner)</a:t>
            </a:r>
          </a:p>
          <a:p>
            <a:pPr marL="0" indent="0">
              <a:buNone/>
            </a:pPr>
            <a:endParaRPr lang="en-SG" sz="3200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T0513185A\AppData\Local\Microsoft\Windows\Temporary Internet Files\Content.IE5\J5OVJF5Z\thankyou-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13" y="4077072"/>
            <a:ext cx="36625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27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98" y="525450"/>
            <a:ext cx="836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4000" b="1" dirty="0" smtClean="0"/>
              <a:t>Importance of Conservation Practices</a:t>
            </a:r>
            <a:endParaRPr lang="en-SG" sz="4000" b="1" dirty="0"/>
          </a:p>
        </p:txBody>
      </p:sp>
      <p:pic>
        <p:nvPicPr>
          <p:cNvPr id="1026" name="Picture 2" descr="C:\Users\s1535364c\AppData\Local\Microsoft\Windows\Temporary Internet Files\Content.IE5\XM6YF047\Earth-in-Hand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2" y="3933056"/>
            <a:ext cx="23762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814" y="3035830"/>
            <a:ext cx="7729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/>
              <a:t>If we do not save the environment , future  generation will not be able to experience  what we enjoy now.</a:t>
            </a:r>
            <a:endParaRPr lang="en-SG" sz="2800" b="1" dirty="0"/>
          </a:p>
        </p:txBody>
      </p:sp>
      <p:pic>
        <p:nvPicPr>
          <p:cNvPr id="1027" name="Picture 3" descr="C:\Users\T0513185A\AppData\Local\Microsoft\Windows\Temporary Internet Files\Content.IE5\J5OVJF5Z\save_the_worl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" y="4609158"/>
            <a:ext cx="3972253" cy="22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0513185A\AppData\Local\Microsoft\Windows\Temporary Internet Files\Content.IE5\X8ZE1WH9\earthhear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54" y="4520435"/>
            <a:ext cx="2376264" cy="22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814" y="1447529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/>
              <a:t>If we do not practice conservation of natural resources,  we will deplete what is left very quickly. 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5180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93062"/>
            <a:ext cx="7416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Practice 1 : </a:t>
            </a:r>
          </a:p>
          <a:p>
            <a:endParaRPr lang="en-SG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S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a lot of </a:t>
            </a:r>
            <a:r>
              <a:rPr lang="en-SG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styrofoam</a:t>
            </a:r>
            <a:r>
              <a:rPr lang="en-S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plastic waste in school as well as in the community. Many purchase cooked food and bottled drinks on a daily basis and discard these containers after use. This creates a lot of waste. This is not environmentally friendly.</a:t>
            </a:r>
            <a:endParaRPr lang="en-SG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25" y="31285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Green Idea</a:t>
            </a:r>
            <a:endParaRPr lang="en-SG" sz="2000" b="1" dirty="0"/>
          </a:p>
        </p:txBody>
      </p:sp>
      <p:pic>
        <p:nvPicPr>
          <p:cNvPr id="1026" name="Picture 2" descr="C:\Users\T0513185A\AppData\Local\Microsoft\Windows\Temporary Internet Files\Content.IE5\X8ZE1WH9\boy-recycling-plastic-bottl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23" y="3759949"/>
            <a:ext cx="3131071" cy="29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0513185A\AppData\Local\Microsoft\Windows\Temporary Internet Files\Content.IE5\J5OVJF5Z\Recycle_Plastic_(by_Liad_Cohen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68" y="5019915"/>
            <a:ext cx="1727076" cy="1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0513185A\AppData\Local\Microsoft\Windows\Temporary Internet Files\Content.IE5\X8ZE1WH9\recyclebottles-thumb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51" y="3861048"/>
            <a:ext cx="1891210" cy="25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0513185A\AppData\Local\Microsoft\Windows\Temporary Internet Files\Content.IE5\J5OVJF5Z\recyclebin-thumb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8" y="3861048"/>
            <a:ext cx="1968283" cy="25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777873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 smtClean="0"/>
              <a:t>Ways to reduce Styrofoam &amp; plastic bottle  waste…..</a:t>
            </a:r>
          </a:p>
          <a:p>
            <a:endParaRPr lang="en-SG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400" dirty="0" smtClean="0"/>
              <a:t>Put up posters – reminders around the canteen to encourage students and school staff  use their own containers when packing food in school or at food centres.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400" dirty="0" smtClean="0"/>
              <a:t>We can mobilize the “Green monitors “ during breaks to promote the practice of discarding plastic materials into the recycling bin. </a:t>
            </a:r>
          </a:p>
          <a:p>
            <a:endParaRPr lang="en-SG" dirty="0" smtClean="0"/>
          </a:p>
          <a:p>
            <a:endParaRPr lang="en-SG" dirty="0"/>
          </a:p>
        </p:txBody>
      </p:sp>
      <p:pic>
        <p:nvPicPr>
          <p:cNvPr id="6147" name="Picture 3" descr="C:\Users\T0513185A\AppData\Local\Microsoft\Windows\Temporary Internet Files\Content.IE5\J5OVJF5Z\landfil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35" y="3218806"/>
            <a:ext cx="1619817" cy="20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23" y="3695043"/>
            <a:ext cx="959449" cy="10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81378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Average number of </a:t>
            </a:r>
            <a:r>
              <a:rPr lang="en-SG" sz="2400" dirty="0" smtClean="0"/>
              <a:t>plastic bottle discarded into dustbins.</a:t>
            </a:r>
          </a:p>
          <a:p>
            <a:endParaRPr lang="en-SG" sz="2400" dirty="0"/>
          </a:p>
          <a:p>
            <a:r>
              <a:rPr lang="en-SG" sz="2400" dirty="0" smtClean="0"/>
              <a:t>Per day in school : ~  300</a:t>
            </a:r>
            <a:endParaRPr lang="en-SG" sz="2400" dirty="0"/>
          </a:p>
          <a:p>
            <a:r>
              <a:rPr lang="en-SG" sz="2400" dirty="0" smtClean="0"/>
              <a:t>Per week in school: ~ 1500</a:t>
            </a:r>
            <a:endParaRPr lang="en-SG" sz="2400" dirty="0"/>
          </a:p>
          <a:p>
            <a:r>
              <a:rPr lang="en-SG" sz="2400" dirty="0" smtClean="0"/>
              <a:t>Per month in school : ~ 6000</a:t>
            </a:r>
          </a:p>
          <a:p>
            <a:r>
              <a:rPr lang="en-SG" sz="2400" dirty="0" smtClean="0"/>
              <a:t>Inculcating a recycling habit daily in school will prevent 54000 bottles  being discarded per year. </a:t>
            </a:r>
          </a:p>
          <a:p>
            <a:endParaRPr lang="en-SG" sz="2400" dirty="0"/>
          </a:p>
          <a:p>
            <a:r>
              <a:rPr lang="en-SG" sz="2400" dirty="0" smtClean="0"/>
              <a:t>54000 x 12.7g ( weight of PET) = 685800 g = 685.8 kg/year</a:t>
            </a:r>
          </a:p>
          <a:p>
            <a:endParaRPr lang="en-SG" sz="2400" dirty="0"/>
          </a:p>
          <a:p>
            <a:r>
              <a:rPr lang="en-SG" sz="2400" dirty="0" smtClean="0"/>
              <a:t>Carbon emission during production of plastic bottles would be greatly reduced.</a:t>
            </a:r>
          </a:p>
          <a:p>
            <a:endParaRPr lang="en-SG" sz="2400" dirty="0"/>
          </a:p>
          <a:p>
            <a:r>
              <a:rPr lang="en-SG" sz="2400" dirty="0" smtClean="0"/>
              <a:t>1 kg of plastic                                 6 kg of carbon emission</a:t>
            </a:r>
          </a:p>
          <a:p>
            <a:r>
              <a:rPr lang="en-SG" sz="2400" dirty="0" smtClean="0"/>
              <a:t>684.8                                                41148 kg of carbon emission </a:t>
            </a:r>
          </a:p>
          <a:p>
            <a:r>
              <a:rPr lang="en-SG" sz="2400" dirty="0" smtClean="0"/>
              <a:t>    </a:t>
            </a:r>
            <a:endParaRPr lang="en-SG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1946" y="15263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b="1" dirty="0" smtClean="0">
                <a:solidFill>
                  <a:srgbClr val="FFC000"/>
                </a:solidFill>
              </a:rPr>
              <a:t>WASTE REDUCTION</a:t>
            </a:r>
            <a:endParaRPr lang="en-SG" sz="4400" b="1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83768" y="5733256"/>
            <a:ext cx="18722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83768" y="6093296"/>
            <a:ext cx="18722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/>
              <a:t>Current Practice:</a:t>
            </a:r>
            <a:endParaRPr lang="en-SG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/>
              <a:t>Households in Singapore  use air conditioner almost nightly and most air conditioning units are left running for most of the night till morning.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7195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967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3200" dirty="0" smtClean="0">
                <a:solidFill>
                  <a:srgbClr val="FF0000"/>
                </a:solidFill>
              </a:rPr>
              <a:t>Households should set the auto timer on the air conditioning unit</a:t>
            </a:r>
            <a:r>
              <a:rPr lang="en-SG" sz="3200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3200" dirty="0" smtClean="0"/>
              <a:t>Furthermore the temperature should be set at 25 degrees.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SG" sz="3200" dirty="0" smtClean="0"/>
              <a:t>Using a window unit saves more energy than using a multi system unit.</a:t>
            </a:r>
          </a:p>
          <a:p>
            <a:endParaRPr lang="en-SG" sz="3200" dirty="0"/>
          </a:p>
        </p:txBody>
      </p:sp>
      <p:pic>
        <p:nvPicPr>
          <p:cNvPr id="1026" name="Picture 2" descr="http://www.lowes.com/projects/images/how-tos/Heating-Cooling/window-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78" y="4365104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smtClean="0"/>
              <a:t>Energy Saving practice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3595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853" y="2902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/>
              <a:t>Average cost of a window unit ~ $ 500 </a:t>
            </a:r>
            <a:endParaRPr lang="en-SG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8089"/>
              </p:ext>
            </p:extLst>
          </p:nvPr>
        </p:nvGraphicFramePr>
        <p:xfrm>
          <a:off x="507367" y="1295766"/>
          <a:ext cx="7895836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959"/>
                <a:gridCol w="1973959"/>
                <a:gridCol w="1973959"/>
                <a:gridCol w="1973959"/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Number</a:t>
                      </a:r>
                      <a:r>
                        <a:rPr lang="en-SG" sz="2000" baseline="0" dirty="0" smtClean="0"/>
                        <a:t> of Hours switched on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2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3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5 </a:t>
                      </a:r>
                    </a:p>
                    <a:p>
                      <a:r>
                        <a:rPr lang="en-SG" sz="2000" dirty="0" smtClean="0"/>
                        <a:t>(whole</a:t>
                      </a:r>
                      <a:r>
                        <a:rPr lang="en-SG" sz="2000" baseline="0" dirty="0" smtClean="0"/>
                        <a:t> night)</a:t>
                      </a:r>
                      <a:endParaRPr lang="en-SG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sz="2400" dirty="0" smtClean="0"/>
                        <a:t>Kwh per day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 smtClean="0"/>
                        <a:t>0.96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 smtClean="0"/>
                        <a:t>1.44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 smtClean="0"/>
                        <a:t>2.4</a:t>
                      </a:r>
                      <a:endParaRPr lang="en-SG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 smtClean="0"/>
                        <a:t>Cost per hour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0.0977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0.0977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0.0977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 smtClean="0"/>
                        <a:t>Cost per day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0.1954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0.2930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0.4884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 smtClean="0"/>
                        <a:t>Cost per month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5.94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8.91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14.86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 smtClean="0"/>
                        <a:t>Cost</a:t>
                      </a:r>
                      <a:r>
                        <a:rPr lang="en-SG" baseline="0" dirty="0" smtClean="0"/>
                        <a:t> per year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71.31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106.97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178.29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 smtClean="0"/>
                        <a:t>Carbon emission</a:t>
                      </a:r>
                    </a:p>
                    <a:p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0.527 kg / kWh</a:t>
                      </a:r>
                    </a:p>
                    <a:p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~0.5 kg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~0.75</a:t>
                      </a:r>
                      <a:r>
                        <a:rPr lang="en-SG" baseline="0" dirty="0" smtClean="0"/>
                        <a:t> kg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~1.26 kg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Carbon emission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182.5 kg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273.75 kg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459.9 kg</a:t>
                      </a:r>
                      <a:endParaRPr lang="en-S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361" y="854570"/>
            <a:ext cx="801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Average cost for usage ~ $0.2035 per 1 kWh /    </a:t>
            </a:r>
            <a:r>
              <a:rPr lang="en-SG" sz="2000" dirty="0" err="1" smtClean="0"/>
              <a:t>Aircon</a:t>
            </a:r>
            <a:r>
              <a:rPr lang="en-SG" sz="2000" smtClean="0"/>
              <a:t> Power </a:t>
            </a:r>
            <a:r>
              <a:rPr lang="en-SG" sz="2000" dirty="0" smtClean="0"/>
              <a:t>– 480 watt</a:t>
            </a:r>
            <a:endParaRPr lang="en-SG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936" y="5924985"/>
            <a:ext cx="8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 smtClean="0"/>
              <a:t>Savings in electrical bill if household chooses to switch to using a timer set @ 2hours : $ 178.29 – 71.31 = $106.98 per year.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1696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$500…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would: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Buy some banners/posters to put around the school to spread awareness to not use too much plastic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Buy a bottle for all the P1s to help them start off with not using plastic bottles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06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995</TotalTime>
  <Words>543</Words>
  <Application>Microsoft Office PowerPoint</Application>
  <PresentationFormat>On-screen Show (4:3)</PresentationFormat>
  <Paragraphs>95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Saving our earth Sustainable Living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the $500…</vt:lpstr>
      <vt:lpstr>PowerPoint Presentation</vt:lpstr>
      <vt:lpstr>PowerPoint Presentation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Project</dc:title>
  <dc:creator>Windows User</dc:creator>
  <cp:lastModifiedBy>Wenfu</cp:lastModifiedBy>
  <cp:revision>77</cp:revision>
  <dcterms:created xsi:type="dcterms:W3CDTF">2016-03-03T11:17:41Z</dcterms:created>
  <dcterms:modified xsi:type="dcterms:W3CDTF">2016-05-04T12:06:22Z</dcterms:modified>
</cp:coreProperties>
</file>