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9" r:id="rId9"/>
    <p:sldId id="271" r:id="rId10"/>
    <p:sldId id="261" r:id="rId11"/>
    <p:sldId id="272" r:id="rId12"/>
    <p:sldId id="273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35" autoAdjust="0"/>
    <p:restoredTop sz="88277" autoAdjust="0"/>
  </p:normalViewPr>
  <p:slideViewPr>
    <p:cSldViewPr>
      <p:cViewPr>
        <p:scale>
          <a:sx n="71" d="100"/>
          <a:sy n="71" d="100"/>
        </p:scale>
        <p:origin x="-112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87E51-3A1F-4A95-AAA7-4ABD974F7AC4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66EB-BD9B-4D88-9902-D43EF98D00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740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Good afternoon teachers</a:t>
            </a:r>
            <a:r>
              <a:rPr lang="en-SG" baseline="0" dirty="0" smtClean="0"/>
              <a:t> and friends , we are the Awesome  Conservationists from 5 Care. Today , we will be showing you our project.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0162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Here our team’s wishes[according to the slide.]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785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We would</a:t>
            </a:r>
            <a:r>
              <a:rPr lang="en-SG" baseline="0" dirty="0" smtClean="0"/>
              <a:t> like to thank[</a:t>
            </a:r>
            <a:r>
              <a:rPr lang="en-SG" dirty="0" smtClean="0"/>
              <a:t>according to the slide.]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399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Here</a:t>
            </a:r>
            <a:r>
              <a:rPr lang="en-SG" baseline="0" dirty="0" smtClean="0"/>
              <a:t> is our team’s reflection[</a:t>
            </a:r>
            <a:r>
              <a:rPr lang="en-SG" dirty="0" smtClean="0"/>
              <a:t>according to the slide.]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9008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The team consists of</a:t>
            </a:r>
            <a:r>
              <a:rPr lang="en-SG" baseline="0" dirty="0" smtClean="0"/>
              <a:t> Foo </a:t>
            </a:r>
            <a:r>
              <a:rPr lang="en-SG" baseline="0" dirty="0" err="1" smtClean="0"/>
              <a:t>Toon</a:t>
            </a:r>
            <a:r>
              <a:rPr lang="en-SG" baseline="0" dirty="0" smtClean="0"/>
              <a:t> </a:t>
            </a:r>
            <a:r>
              <a:rPr lang="en-SG" baseline="0" dirty="0" err="1" smtClean="0"/>
              <a:t>Hao</a:t>
            </a:r>
            <a:r>
              <a:rPr lang="en-SG" baseline="0" dirty="0" smtClean="0"/>
              <a:t> , Kato </a:t>
            </a:r>
            <a:r>
              <a:rPr lang="en-SG" baseline="0" dirty="0" err="1" smtClean="0"/>
              <a:t>Rui</a:t>
            </a:r>
            <a:r>
              <a:rPr lang="en-SG" baseline="0" dirty="0" smtClean="0"/>
              <a:t>, Emily Zeng </a:t>
            </a:r>
            <a:r>
              <a:rPr lang="en-SG" baseline="0" dirty="0" err="1" smtClean="0"/>
              <a:t>Ruo</a:t>
            </a:r>
            <a:r>
              <a:rPr lang="en-SG" baseline="0" dirty="0" smtClean="0"/>
              <a:t> Hua and Ng </a:t>
            </a:r>
            <a:r>
              <a:rPr lang="en-SG" baseline="0" dirty="0" err="1" smtClean="0"/>
              <a:t>Tze</a:t>
            </a:r>
            <a:r>
              <a:rPr lang="en-SG" baseline="0" dirty="0" smtClean="0"/>
              <a:t> Xuan.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814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Here are</a:t>
            </a:r>
            <a:r>
              <a:rPr lang="en-SG" baseline="0" dirty="0" smtClean="0"/>
              <a:t> some of the reasons why……….[according to the slides]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110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The first</a:t>
            </a:r>
            <a:r>
              <a:rPr lang="en-SG" baseline="0" dirty="0" smtClean="0"/>
              <a:t> Sustainable green idea is No-Meat Day .  On no-meat day , students…….[first and second point].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390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The</a:t>
            </a:r>
            <a:r>
              <a:rPr lang="en-SG" baseline="0" dirty="0" smtClean="0"/>
              <a:t> impact of eating meat is……[according to slide]. We will save up to $5 to $10 for one kg of meat…………[according to slide].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91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This is our 2</a:t>
            </a:r>
            <a:r>
              <a:rPr lang="en-SG" baseline="30000" dirty="0" smtClean="0"/>
              <a:t>nd</a:t>
            </a:r>
            <a:r>
              <a:rPr lang="en-SG" baseline="0" dirty="0" smtClean="0"/>
              <a:t> idea which is Plant-A-Tree-Campaign. Every year……..[according to slide].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28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[Read like</a:t>
            </a:r>
            <a:r>
              <a:rPr lang="en-SG" baseline="0" dirty="0" smtClean="0"/>
              <a:t> Slide 4]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600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Our</a:t>
            </a:r>
            <a:r>
              <a:rPr lang="en-SG" baseline="0" dirty="0" smtClean="0"/>
              <a:t> 3</a:t>
            </a:r>
            <a:r>
              <a:rPr lang="en-SG" baseline="30000" dirty="0" smtClean="0"/>
              <a:t>rd</a:t>
            </a:r>
            <a:r>
              <a:rPr lang="en-SG" baseline="0" dirty="0" smtClean="0"/>
              <a:t> idea is to use of waste materials . Some examples are using leftover food as fertiliser .This is beneficial as {according to slides point number 2}.For some academic fun, we can{according to point number 3}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761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{</a:t>
            </a:r>
            <a:r>
              <a:rPr lang="en-SG" baseline="0" dirty="0" smtClean="0"/>
              <a:t>Read like slide 6}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003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Here are the possible problems :for</a:t>
            </a:r>
            <a:r>
              <a:rPr lang="en-SG" baseline="0" dirty="0" smtClean="0"/>
              <a:t> idea 1:{read according to point 1},for idea 2:[according to point 2],for idea 3[according to point 3]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66EB-BD9B-4D88-9902-D43EF98D0041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366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23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337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63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584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82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33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096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27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943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152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75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923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163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87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235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337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F6DA-468B-4A66-8F70-DBF70F3BF2B8}" type="datetimeFigureOut">
              <a:rPr lang="en-SG" smtClean="0"/>
              <a:t>12/04/2016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75C480-7067-4CEE-840A-5F2D4C60CA4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47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eGCcxopB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sustain.com/footprint/actions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2606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altLang="en-SG" dirty="0" smtClean="0">
                <a:solidFill>
                  <a:srgbClr val="FFC000"/>
                </a:solidFill>
              </a:rPr>
              <a:t>Lights</a:t>
            </a:r>
            <a:r>
              <a:rPr lang="en-US" altLang="en-SG" dirty="0" smtClean="0">
                <a:solidFill>
                  <a:srgbClr val="0070C0"/>
                </a:solidFill>
              </a:rPr>
              <a:t> </a:t>
            </a:r>
            <a:r>
              <a:rPr lang="en-US" altLang="en-SG" dirty="0">
                <a:solidFill>
                  <a:srgbClr val="0070C0"/>
                </a:solidFill>
              </a:rPr>
              <a:t>Of Our Future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Presented to you </a:t>
            </a:r>
            <a:r>
              <a:rPr lang="en-US" sz="2400" b="1" dirty="0" smtClean="0">
                <a:solidFill>
                  <a:srgbClr val="CC0099"/>
                </a:solidFill>
              </a:rPr>
              <a:t>by:</a:t>
            </a:r>
          </a:p>
          <a:p>
            <a:r>
              <a:rPr lang="en-US" sz="2400" b="1" dirty="0" smtClean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</a:rPr>
              <a:t>The Awesome Conservationists </a:t>
            </a:r>
          </a:p>
          <a:p>
            <a:r>
              <a:rPr lang="en-US" sz="2400" dirty="0">
                <a:solidFill>
                  <a:srgbClr val="CC0099"/>
                </a:solidFill>
              </a:rPr>
              <a:t>5 Care</a:t>
            </a:r>
          </a:p>
          <a:p>
            <a:r>
              <a:rPr lang="en-US" sz="2400" dirty="0">
                <a:solidFill>
                  <a:srgbClr val="CC0099"/>
                </a:solidFill>
              </a:rPr>
              <a:t>Queenstown Primary School</a:t>
            </a:r>
            <a:endParaRPr lang="en-SG" sz="2400" dirty="0">
              <a:solidFill>
                <a:srgbClr val="CC0099"/>
              </a:solidFill>
            </a:endParaRPr>
          </a:p>
          <a:p>
            <a:endParaRPr lang="en-SG" dirty="0">
              <a:solidFill>
                <a:srgbClr val="CC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79046"/>
            <a:ext cx="3348980" cy="22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9047"/>
            <a:ext cx="3545132" cy="22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86916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189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smtClean="0">
                <a:solidFill>
                  <a:srgbClr val="FF0000"/>
                </a:solidFill>
              </a:rPr>
              <a:t>What your team’s</a:t>
            </a:r>
            <a:r>
              <a:rPr lang="en-GB" sz="3200" dirty="0" smtClean="0">
                <a:solidFill>
                  <a:srgbClr val="FF0000"/>
                </a:solidFill>
              </a:rPr>
              <a:t> wish towards turning Singapore into a ‘Green’ global city state.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89123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solidFill>
                  <a:srgbClr val="00B050"/>
                </a:solidFill>
              </a:rPr>
              <a:t>We wish that:</a:t>
            </a:r>
            <a:endParaRPr lang="en-SG" sz="2800" dirty="0">
              <a:solidFill>
                <a:srgbClr val="00B050"/>
              </a:solidFill>
            </a:endParaRPr>
          </a:p>
          <a:p>
            <a:r>
              <a:rPr lang="en-SG" sz="2800" dirty="0" smtClean="0">
                <a:solidFill>
                  <a:srgbClr val="00B050"/>
                </a:solidFill>
              </a:rPr>
              <a:t>-All Singaporeans will have awareness to protect the environment.</a:t>
            </a:r>
          </a:p>
          <a:p>
            <a:r>
              <a:rPr lang="en-SG" sz="2800" dirty="0" smtClean="0">
                <a:solidFill>
                  <a:srgbClr val="00B050"/>
                </a:solidFill>
              </a:rPr>
              <a:t>-They will turn awareness into action carrying out eco-friendly practices.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" b="6256"/>
          <a:stretch/>
        </p:blipFill>
        <p:spPr>
          <a:xfrm>
            <a:off x="1093110" y="3935892"/>
            <a:ext cx="3096000" cy="295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Given $500…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48" y="1506166"/>
            <a:ext cx="6397064" cy="3648541"/>
          </a:xfrm>
        </p:spPr>
        <p:txBody>
          <a:bodyPr/>
          <a:lstStyle/>
          <a:p>
            <a:r>
              <a:rPr lang="en-SG" sz="2400" dirty="0" smtClean="0">
                <a:solidFill>
                  <a:schemeClr val="accent5"/>
                </a:solidFill>
              </a:rPr>
              <a:t>For Sustainable Idea 1</a:t>
            </a:r>
            <a:r>
              <a:rPr lang="en-SG" sz="2400" dirty="0" smtClean="0"/>
              <a:t>, each vegetarian set cost $2.50. </a:t>
            </a:r>
          </a:p>
          <a:p>
            <a:pPr marL="268288" indent="-268288">
              <a:buNone/>
            </a:pPr>
            <a:r>
              <a:rPr lang="en-SG" sz="2400" dirty="0" smtClean="0"/>
              <a:t>   $500.00 ÷ $2.50 =200. We can feed 200 people in school.</a:t>
            </a:r>
          </a:p>
          <a:p>
            <a:pPr marL="268288" indent="-268288">
              <a:buNone/>
            </a:pPr>
            <a:r>
              <a:rPr lang="en-SG" sz="2400" dirty="0" smtClean="0"/>
              <a:t>   If they have at least 40% less meat consumption, 200 × 594 kg of CO2 emissions =118800 kg of saved CO2 emissions.</a:t>
            </a:r>
          </a:p>
          <a:p>
            <a:pPr marL="0" indent="0">
              <a:buNone/>
            </a:pPr>
            <a:endParaRPr lang="en-SG" dirty="0" smtClean="0"/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68" y="4653136"/>
            <a:ext cx="2224182" cy="205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2526180" cy="23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Given $500…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48" y="1196752"/>
            <a:ext cx="6397064" cy="3957955"/>
          </a:xfrm>
        </p:spPr>
        <p:txBody>
          <a:bodyPr>
            <a:normAutofit fontScale="92500"/>
          </a:bodyPr>
          <a:lstStyle/>
          <a:p>
            <a:r>
              <a:rPr lang="en-SG" sz="2400" dirty="0" smtClean="0">
                <a:solidFill>
                  <a:schemeClr val="accent5"/>
                </a:solidFill>
              </a:rPr>
              <a:t>For Sustainable Idea 2</a:t>
            </a:r>
            <a:r>
              <a:rPr lang="en-SG" sz="2400" dirty="0" smtClean="0"/>
              <a:t>, </a:t>
            </a:r>
            <a:endParaRPr lang="en-SG" sz="2400" dirty="0" smtClean="0"/>
          </a:p>
          <a:p>
            <a:r>
              <a:rPr lang="en-SG" sz="2400" dirty="0" smtClean="0"/>
              <a:t>small </a:t>
            </a:r>
            <a:r>
              <a:rPr lang="en-SG" sz="2400" dirty="0" smtClean="0"/>
              <a:t>trees can cost $20. </a:t>
            </a:r>
            <a:endParaRPr lang="en-SG" sz="2400" dirty="0" smtClean="0"/>
          </a:p>
          <a:p>
            <a:r>
              <a:rPr lang="en-SG" sz="2400" dirty="0" smtClean="0"/>
              <a:t>$</a:t>
            </a:r>
            <a:r>
              <a:rPr lang="en-SG" sz="2400" dirty="0" smtClean="0"/>
              <a:t>500÷$20=25. We can buy 25 trees. </a:t>
            </a:r>
            <a:endParaRPr lang="en-SG" sz="2400" dirty="0" smtClean="0"/>
          </a:p>
          <a:p>
            <a:r>
              <a:rPr lang="en-SG" sz="2400" dirty="0" smtClean="0"/>
              <a:t>There </a:t>
            </a:r>
            <a:r>
              <a:rPr lang="en-SG" sz="2400" dirty="0" smtClean="0"/>
              <a:t>are 20 air conditioners in the school. </a:t>
            </a:r>
            <a:endParaRPr lang="en-SG" sz="2400" dirty="0" smtClean="0"/>
          </a:p>
          <a:p>
            <a:r>
              <a:rPr lang="en-SG" sz="2400" dirty="0" smtClean="0"/>
              <a:t>20</a:t>
            </a:r>
            <a:r>
              <a:rPr lang="en-SG" sz="2400" dirty="0" smtClean="0"/>
              <a:t>×$30 (the cost of air conditioning fee)=$600. </a:t>
            </a:r>
            <a:endParaRPr lang="en-SG" sz="2400" dirty="0" smtClean="0"/>
          </a:p>
          <a:p>
            <a:r>
              <a:rPr lang="en-SG" sz="2400" dirty="0" smtClean="0"/>
              <a:t>We </a:t>
            </a:r>
            <a:r>
              <a:rPr lang="en-SG" sz="2400" dirty="0" smtClean="0"/>
              <a:t>can save $600. Power plants save 100 million </a:t>
            </a:r>
            <a:r>
              <a:rPr lang="en-SG" sz="2400" dirty="0" smtClean="0"/>
              <a:t>tonnes of </a:t>
            </a:r>
            <a:r>
              <a:rPr lang="en-SG" sz="2400" dirty="0" smtClean="0"/>
              <a:t>CO2 emissions every year.</a:t>
            </a:r>
          </a:p>
          <a:p>
            <a:pPr marL="0" indent="0">
              <a:buNone/>
            </a:pPr>
            <a:endParaRPr lang="en-SG" dirty="0" smtClean="0"/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758"/>
            <a:ext cx="2310157" cy="2139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45918"/>
            <a:ext cx="2310156" cy="21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66247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srgbClr val="0070C0"/>
              </a:solidFill>
            </a:endParaRPr>
          </a:p>
          <a:p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400" b="1" i="1" dirty="0" smtClean="0">
                <a:solidFill>
                  <a:srgbClr val="0070C0"/>
                </a:solidFill>
              </a:rPr>
              <a:t>We would like to thank:</a:t>
            </a:r>
          </a:p>
          <a:p>
            <a:endParaRPr lang="en-GB" sz="2000" dirty="0" smtClean="0"/>
          </a:p>
          <a:p>
            <a:r>
              <a:rPr lang="en-GB" sz="2000" dirty="0" smtClean="0"/>
              <a:t>     </a:t>
            </a:r>
            <a:r>
              <a:rPr lang="en-GB" sz="2000" dirty="0" smtClean="0">
                <a:solidFill>
                  <a:srgbClr val="7030A0"/>
                </a:solidFill>
              </a:rPr>
              <a:t>- Our teacher, Ms Tan</a:t>
            </a:r>
          </a:p>
          <a:p>
            <a:endParaRPr lang="en-GB" sz="2000" dirty="0" smtClean="0"/>
          </a:p>
          <a:p>
            <a:r>
              <a:rPr lang="en-GB" sz="2000" dirty="0" smtClean="0"/>
              <a:t>     </a:t>
            </a:r>
            <a:r>
              <a:rPr lang="en-GB" sz="2000" dirty="0" smtClean="0">
                <a:solidFill>
                  <a:srgbClr val="00B050"/>
                </a:solidFill>
              </a:rPr>
              <a:t>- Our principal and vice principals Mrs Chua, Mrs Tan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     and </a:t>
            </a:r>
            <a:r>
              <a:rPr lang="en-GB" sz="2000" dirty="0" err="1" smtClean="0">
                <a:solidFill>
                  <a:srgbClr val="00B050"/>
                </a:solidFill>
              </a:rPr>
              <a:t>Mdm</a:t>
            </a:r>
            <a:r>
              <a:rPr lang="en-GB" sz="2000" dirty="0" smtClean="0">
                <a:solidFill>
                  <a:srgbClr val="00B050"/>
                </a:solidFill>
              </a:rPr>
              <a:t> Poon</a:t>
            </a:r>
          </a:p>
          <a:p>
            <a:endParaRPr lang="en-GB" sz="2000" dirty="0" smtClean="0"/>
          </a:p>
          <a:p>
            <a:r>
              <a:rPr lang="en-GB" sz="2000" dirty="0" smtClean="0"/>
              <a:t>    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- Our parents</a:t>
            </a:r>
            <a:endParaRPr lang="en-GB" sz="2000" u="sng" dirty="0" smtClean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Acknowledgement</a:t>
            </a:r>
            <a:r>
              <a:rPr lang="en-GB" sz="2400" dirty="0"/>
              <a:t> </a:t>
            </a:r>
            <a:endParaRPr lang="en-SG" sz="24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45954"/>
            <a:ext cx="3128940" cy="1812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53732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hlinkClick r:id="rId5"/>
              </a:rPr>
              <a:t>http://www.yousustain.com/footprint/actions</a:t>
            </a:r>
            <a:endParaRPr lang="en-S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087" y="18864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What we enjoyed:</a:t>
            </a:r>
            <a:endParaRPr lang="en-SG" sz="2400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124" y="175650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</a:rPr>
              <a:t>What we found difficult:</a:t>
            </a:r>
            <a:endParaRPr lang="en-SG" sz="2400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951" y="359846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greatest strength of this project is :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630" y="559963"/>
            <a:ext cx="679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3366FF"/>
                </a:solidFill>
              </a:rPr>
              <a:t>*Looking for inspirations that helped us to come up with ideas.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*Creating this project.</a:t>
            </a:r>
            <a:endParaRPr lang="en-SG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124" y="2028804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00CC00"/>
                </a:solidFill>
              </a:rPr>
              <a:t>*To work as a team.</a:t>
            </a:r>
          </a:p>
          <a:p>
            <a:r>
              <a:rPr lang="en-SG" sz="2400" dirty="0" smtClean="0">
                <a:solidFill>
                  <a:srgbClr val="00CC00"/>
                </a:solidFill>
              </a:rPr>
              <a:t>*To calculate our savings for each idea.</a:t>
            </a:r>
          </a:p>
          <a:p>
            <a:r>
              <a:rPr lang="en-SG" sz="2400" dirty="0" smtClean="0">
                <a:solidFill>
                  <a:srgbClr val="00CC00"/>
                </a:solidFill>
              </a:rPr>
              <a:t>*Thinking of ideas.</a:t>
            </a:r>
            <a:endParaRPr lang="en-SG" sz="2400" dirty="0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51" y="4410911"/>
            <a:ext cx="4906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 smtClean="0">
                <a:solidFill>
                  <a:srgbClr val="FF0000"/>
                </a:solidFill>
              </a:rPr>
              <a:t>*Teamwork</a:t>
            </a:r>
          </a:p>
          <a:p>
            <a:r>
              <a:rPr lang="en-SG" sz="2400" dirty="0" smtClean="0">
                <a:solidFill>
                  <a:srgbClr val="FF0000"/>
                </a:solidFill>
              </a:rPr>
              <a:t>*To communicate with each other.</a:t>
            </a:r>
            <a:endParaRPr lang="en-SG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87" y="1737409"/>
            <a:ext cx="2427842" cy="16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>
          <a:xfrm>
            <a:off x="684203" y="2276883"/>
            <a:ext cx="634771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Foo </a:t>
            </a:r>
            <a:r>
              <a:rPr lang="en-US" altLang="en-SG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Toon</a:t>
            </a:r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en-US" altLang="en-SG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Hao</a:t>
            </a:r>
          </a:p>
          <a:p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Kato </a:t>
            </a:r>
            <a:r>
              <a:rPr lang="en-US" altLang="en-SG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Rui</a:t>
            </a:r>
            <a:endParaRPr lang="en-US" altLang="en-SG" sz="3600" dirty="0">
              <a:solidFill>
                <a:schemeClr val="accent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Emily Zeng </a:t>
            </a:r>
            <a:r>
              <a:rPr lang="en-US" altLang="en-SG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Ruo</a:t>
            </a:r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Hua</a:t>
            </a:r>
          </a:p>
          <a:p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Ng </a:t>
            </a:r>
            <a:r>
              <a:rPr lang="en-US" altLang="en-SG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Tze</a:t>
            </a:r>
            <a:r>
              <a:rPr lang="en-US" altLang="en-SG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en-US" altLang="en-SG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Xuan</a:t>
            </a:r>
          </a:p>
          <a:p>
            <a:endParaRPr lang="en-US" altLang="en-SG" sz="3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72" y="34244"/>
            <a:ext cx="2652183" cy="26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PW photos\IMG_9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2273"/>
            <a:ext cx="3358303" cy="44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683568" y="69269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SG" dirty="0"/>
              <a:t>Done by ( </a:t>
            </a:r>
            <a:r>
              <a:rPr lang="en-US" altLang="en-SG" dirty="0"/>
              <a:t>The Awesome Conservationists</a:t>
            </a:r>
            <a:r>
              <a:rPr lang="en-SG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7" y="286813"/>
            <a:ext cx="7897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0070C0"/>
                </a:solidFill>
              </a:rPr>
              <a:t>Here are the </a:t>
            </a:r>
            <a:r>
              <a:rPr lang="en-GB" sz="2800" dirty="0">
                <a:solidFill>
                  <a:srgbClr val="0070C0"/>
                </a:solidFill>
              </a:rPr>
              <a:t>reasons why environmental </a:t>
            </a:r>
            <a:r>
              <a:rPr lang="en-GB" sz="2800" dirty="0" smtClean="0">
                <a:solidFill>
                  <a:srgbClr val="0070C0"/>
                </a:solidFill>
              </a:rPr>
              <a:t>conservation</a:t>
            </a:r>
            <a:r>
              <a:rPr lang="en-SG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practices </a:t>
            </a:r>
            <a:r>
              <a:rPr lang="en-GB" sz="2800" dirty="0">
                <a:solidFill>
                  <a:srgbClr val="0070C0"/>
                </a:solidFill>
              </a:rPr>
              <a:t>are crucial for future generation.</a:t>
            </a:r>
            <a:endParaRPr lang="en-SG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s1535364c\AppData\Local\Microsoft\Windows\Temporary Internet Files\Content.IE5\XM6YF047\Earth-in-Hand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3953881"/>
            <a:ext cx="237626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39" y="2060848"/>
            <a:ext cx="6192688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SG" sz="2800" dirty="0" smtClean="0">
                <a:solidFill>
                  <a:srgbClr val="00B0F0"/>
                </a:solidFill>
              </a:rPr>
              <a:t>To ensure that the future generation has sufficient food, water and resources .</a:t>
            </a:r>
          </a:p>
          <a:p>
            <a:pPr marL="285750" indent="-285750">
              <a:buFont typeface="Arial" charset="0"/>
              <a:buChar char="•"/>
            </a:pPr>
            <a:r>
              <a:rPr lang="en-SG" sz="2800" dirty="0" smtClean="0">
                <a:solidFill>
                  <a:srgbClr val="00B050"/>
                </a:solidFill>
              </a:rPr>
              <a:t>To ensure that the future generation has a better place to live in.</a:t>
            </a:r>
          </a:p>
          <a:p>
            <a:pPr marL="285750" indent="-285750">
              <a:buFont typeface="Arial" charset="0"/>
              <a:buChar char="•"/>
            </a:pPr>
            <a:r>
              <a:rPr lang="en-SG" sz="2800" dirty="0" smtClean="0">
                <a:solidFill>
                  <a:srgbClr val="FFC000"/>
                </a:solidFill>
              </a:rPr>
              <a:t>To ensure that there will not be any major natural disasters in the future.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827518" y="1628494"/>
            <a:ext cx="202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CC00"/>
                </a:solidFill>
              </a:rPr>
              <a:t>Save the</a:t>
            </a:r>
            <a:endParaRPr kumimoji="1" lang="ja-JP" altLang="en-US" sz="2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7015" y="374412"/>
            <a:ext cx="460851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Sustainable Green Idea 1</a:t>
            </a:r>
            <a:endParaRPr lang="en-SG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259" y="801921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6000" dirty="0" smtClean="0">
                <a:solidFill>
                  <a:srgbClr val="00B0F0"/>
                </a:solidFill>
              </a:rPr>
              <a:t>No-Meat </a:t>
            </a:r>
            <a:r>
              <a:rPr lang="en-SG" sz="6000" dirty="0">
                <a:solidFill>
                  <a:srgbClr val="00B0F0"/>
                </a:solidFill>
              </a:rPr>
              <a:t>D</a:t>
            </a:r>
            <a:r>
              <a:rPr lang="en-SG" sz="6000" dirty="0" smtClean="0">
                <a:solidFill>
                  <a:srgbClr val="00B0F0"/>
                </a:solidFill>
              </a:rPr>
              <a:t>ay</a:t>
            </a:r>
          </a:p>
        </p:txBody>
      </p:sp>
      <p:pic>
        <p:nvPicPr>
          <p:cNvPr id="1026" name="Picture 2" descr="http://previews.123rf.com/images/jinga/jinga1306/jinga130600040/20337318-Fresh-vegetables-in-basket-isolated-on-white-Stock-Photo-food-basket-vege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98183"/>
            <a:ext cx="2617520" cy="23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3" y="4498182"/>
            <a:ext cx="3181535" cy="20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67" y="4293096"/>
            <a:ext cx="315390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23528" y="1758295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schemeClr val="accent4"/>
                </a:solidFill>
              </a:rPr>
              <a:t>-Eat a vegetarian meal with vegetables and fruits once a </a:t>
            </a:r>
            <a:r>
              <a:rPr lang="en-US" altLang="ja-JP" sz="2200" dirty="0" smtClean="0">
                <a:solidFill>
                  <a:schemeClr val="accent4"/>
                </a:solidFill>
              </a:rPr>
              <a:t>week</a:t>
            </a:r>
          </a:p>
          <a:p>
            <a:endParaRPr lang="en-US" altLang="ja-JP" sz="2200" dirty="0">
              <a:solidFill>
                <a:schemeClr val="accent4"/>
              </a:solidFill>
            </a:endParaRPr>
          </a:p>
          <a:p>
            <a:r>
              <a:rPr lang="en-US" altLang="ja-JP" sz="2200" dirty="0">
                <a:solidFill>
                  <a:schemeClr val="accent4"/>
                </a:solidFill>
              </a:rPr>
              <a:t>-Students </a:t>
            </a:r>
            <a:r>
              <a:rPr lang="en-US" altLang="ja-JP" sz="2200" dirty="0" smtClean="0">
                <a:solidFill>
                  <a:schemeClr val="accent4"/>
                </a:solidFill>
              </a:rPr>
              <a:t>who </a:t>
            </a:r>
            <a:r>
              <a:rPr lang="en-US" altLang="ja-JP" sz="2200" dirty="0">
                <a:solidFill>
                  <a:schemeClr val="accent4"/>
                </a:solidFill>
              </a:rPr>
              <a:t>are participating in strenuous sports and CCA can have rice with vegetables and fruits for lunch</a:t>
            </a:r>
            <a:r>
              <a:rPr lang="en-US" altLang="ja-JP" sz="2200" dirty="0" smtClean="0">
                <a:solidFill>
                  <a:schemeClr val="accent4"/>
                </a:solidFill>
              </a:rPr>
              <a:t>.</a:t>
            </a:r>
          </a:p>
          <a:p>
            <a:endParaRPr lang="en-US" altLang="ja-JP" sz="2200" dirty="0">
              <a:solidFill>
                <a:schemeClr val="accent4"/>
              </a:solidFill>
            </a:endParaRPr>
          </a:p>
          <a:p>
            <a:r>
              <a:rPr lang="en-US" altLang="ja-JP" sz="2200" dirty="0">
                <a:solidFill>
                  <a:schemeClr val="accent4"/>
                </a:solidFill>
              </a:rPr>
              <a:t>-For nutrients unavailable in vegetables and fruits and found in meat, eat peas and nuts.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468052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Sustainable Green Idea 1</a:t>
            </a:r>
            <a:endParaRPr lang="en-SG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123" y="712967"/>
            <a:ext cx="787618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900" dirty="0" smtClean="0">
                <a:solidFill>
                  <a:srgbClr val="FF0000"/>
                </a:solidFill>
              </a:rPr>
              <a:t>Impact: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-For 1 pound(0.453592kg)of beef produced,2500 </a:t>
            </a:r>
            <a:r>
              <a:rPr lang="en-SG" sz="1900" dirty="0">
                <a:solidFill>
                  <a:srgbClr val="00B0F0"/>
                </a:solidFill>
              </a:rPr>
              <a:t>gallons(9463.529L</a:t>
            </a:r>
            <a:r>
              <a:rPr lang="en-SG" sz="1900" dirty="0" smtClean="0">
                <a:solidFill>
                  <a:srgbClr val="00B0F0"/>
                </a:solidFill>
              </a:rPr>
              <a:t>) 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  of water </a:t>
            </a:r>
            <a:r>
              <a:rPr lang="en-SG" sz="1900" dirty="0">
                <a:solidFill>
                  <a:srgbClr val="00B0F0"/>
                </a:solidFill>
              </a:rPr>
              <a:t>is used</a:t>
            </a:r>
            <a:r>
              <a:rPr lang="en-SG" sz="1900" dirty="0" smtClean="0">
                <a:solidFill>
                  <a:srgbClr val="00B0F0"/>
                </a:solidFill>
              </a:rPr>
              <a:t>. The more meat you eat , the more amount of</a:t>
            </a:r>
            <a:endParaRPr lang="en-SG" sz="1900" dirty="0">
              <a:solidFill>
                <a:srgbClr val="00B0F0"/>
              </a:solidFill>
            </a:endParaRPr>
          </a:p>
          <a:p>
            <a:r>
              <a:rPr lang="en-SG" sz="1900" dirty="0" smtClean="0">
                <a:solidFill>
                  <a:srgbClr val="00B0F0"/>
                </a:solidFill>
              </a:rPr>
              <a:t>  water </a:t>
            </a:r>
            <a:r>
              <a:rPr lang="en-SG" sz="1900" dirty="0">
                <a:solidFill>
                  <a:srgbClr val="00B0F0"/>
                </a:solidFill>
              </a:rPr>
              <a:t>of the Earth Is </a:t>
            </a:r>
            <a:r>
              <a:rPr lang="en-SG" sz="1900" dirty="0" smtClean="0">
                <a:solidFill>
                  <a:srgbClr val="00B0F0"/>
                </a:solidFill>
              </a:rPr>
              <a:t>used.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-For each hamburger that originated from animals raised on the 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 rainforest land approximately 55 square feet of trees and forest have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 been destroyed.</a:t>
            </a:r>
          </a:p>
          <a:p>
            <a:r>
              <a:rPr lang="en-SG" sz="1900" dirty="0" smtClean="0">
                <a:solidFill>
                  <a:srgbClr val="00B0F0"/>
                </a:solidFill>
              </a:rPr>
              <a:t>-By not eating meat you save  water ,trees and forests.</a:t>
            </a:r>
          </a:p>
          <a:p>
            <a:endParaRPr lang="en-SG" sz="1900" dirty="0" smtClean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25" y="3861048"/>
            <a:ext cx="720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</a:rPr>
              <a:t>Savings: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For one kilogram of </a:t>
            </a:r>
            <a:r>
              <a:rPr lang="en-SG" dirty="0" err="1" smtClean="0">
                <a:solidFill>
                  <a:srgbClr val="00B050"/>
                </a:solidFill>
              </a:rPr>
              <a:t>meat,it</a:t>
            </a:r>
            <a:r>
              <a:rPr lang="en-SG" dirty="0" smtClean="0">
                <a:solidFill>
                  <a:srgbClr val="00B050"/>
                </a:solidFill>
              </a:rPr>
              <a:t> cost about $5 to $10.</a:t>
            </a:r>
          </a:p>
          <a:p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163727" y="38610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SG" dirty="0" smtClean="0">
              <a:solidFill>
                <a:srgbClr val="00B050"/>
              </a:solidFill>
            </a:endParaRPr>
          </a:p>
          <a:p>
            <a:endParaRPr lang="en-SG" dirty="0">
              <a:solidFill>
                <a:srgbClr val="00B050"/>
              </a:solidFill>
            </a:endParaRPr>
          </a:p>
          <a:p>
            <a:r>
              <a:rPr lang="en-SG" dirty="0">
                <a:solidFill>
                  <a:srgbClr val="00B050"/>
                </a:solidFill>
              </a:rPr>
              <a:t>A reduction in meat consumption by 50% would have the effect of reducing almost 750kg of CO2 per year</a:t>
            </a:r>
            <a:r>
              <a:rPr lang="en-SG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You can save up to $5250 and you can have about </a:t>
            </a:r>
            <a:r>
              <a:rPr lang="en-SG" sz="3200" b="1" dirty="0" smtClean="0">
                <a:solidFill>
                  <a:srgbClr val="FF0000"/>
                </a:solidFill>
              </a:rPr>
              <a:t>5 tickets</a:t>
            </a:r>
            <a:r>
              <a:rPr lang="en-SG" sz="3200" dirty="0" smtClean="0">
                <a:solidFill>
                  <a:srgbClr val="FF0000"/>
                </a:solidFill>
              </a:rPr>
              <a:t> </a:t>
            </a:r>
            <a:r>
              <a:rPr lang="en-SG" dirty="0" smtClean="0">
                <a:solidFill>
                  <a:srgbClr val="00CC00"/>
                </a:solidFill>
              </a:rPr>
              <a:t>to Japan!</a:t>
            </a:r>
            <a:endParaRPr lang="en-SG" dirty="0">
              <a:solidFill>
                <a:srgbClr val="00CC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7278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52" y="5072410"/>
            <a:ext cx="2132011" cy="15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282" y="107004"/>
            <a:ext cx="652915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Sustainable Green Idea 2</a:t>
            </a:r>
            <a:endParaRPr lang="en-SG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167" y="78772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smtClean="0">
                <a:solidFill>
                  <a:srgbClr val="00B050"/>
                </a:solidFill>
              </a:rPr>
              <a:t>Plant-A–Tree-Campaign</a:t>
            </a:r>
          </a:p>
        </p:txBody>
      </p:sp>
      <p:pic>
        <p:nvPicPr>
          <p:cNvPr id="2050" name="Picture 2" descr="Image result for C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37" y="4632857"/>
            <a:ext cx="2444477" cy="19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11" y="4705375"/>
            <a:ext cx="1802649" cy="20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oxy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1691"/>
            <a:ext cx="2348974" cy="18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016" y="1615440"/>
            <a:ext cx="7452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3366FF"/>
                </a:solidFill>
              </a:rPr>
              <a:t>-To make the school more cooler and green.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-To make sure that the students will not depend on  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 air-conditioners and fans.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-To reduce the CO2 emissions in the air caused by  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  the electrical appliances.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-Every year on a certain day, we will plant a tree in 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 the school compound.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18" y="307059"/>
            <a:ext cx="559551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Sustainable Green Idea 2</a:t>
            </a:r>
            <a:endParaRPr lang="en-SG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64" y="1012086"/>
            <a:ext cx="69235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rgbClr val="00CC00"/>
                </a:solidFill>
              </a:rPr>
              <a:t>I</a:t>
            </a:r>
            <a:r>
              <a:rPr lang="en-SG" sz="2000" b="1" dirty="0" smtClean="0">
                <a:solidFill>
                  <a:srgbClr val="00CC00"/>
                </a:solidFill>
              </a:rPr>
              <a:t>mpact: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-When it is carrying out photosynthesis, it takes in   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 carbon dioxide that we breathe out.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-The plants will give out oxygen and make the 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 classrooms cooler.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-This will help to reduce the carbon dioxide </a:t>
            </a:r>
          </a:p>
          <a:p>
            <a:r>
              <a:rPr lang="en-SG" sz="2200" b="1" dirty="0" smtClean="0">
                <a:solidFill>
                  <a:srgbClr val="00CC00"/>
                </a:solidFill>
              </a:rPr>
              <a:t>  emissions.</a:t>
            </a:r>
            <a:endParaRPr lang="en-SG" sz="2200" b="1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723" y="3933056"/>
            <a:ext cx="7283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Savings:</a:t>
            </a:r>
          </a:p>
          <a:p>
            <a:r>
              <a:rPr lang="en-SG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Air conditioner fee=$10</a:t>
            </a:r>
          </a:p>
          <a:p>
            <a:r>
              <a:rPr lang="en-SG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Number of air-conditioners in school=17 savings=$170</a:t>
            </a:r>
          </a:p>
          <a:p>
            <a:r>
              <a:rPr lang="en-SG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 can buy about 8 water bottles from </a:t>
            </a:r>
            <a:r>
              <a:rPr lang="en-SG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Smiggle</a:t>
            </a:r>
            <a:r>
              <a:rPr lang="en-SG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31" y="3573016"/>
            <a:ext cx="2143125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31" y="312857"/>
            <a:ext cx="50758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Sustainable Green Idea 3</a:t>
            </a:r>
            <a:endParaRPr lang="en-SG" sz="3200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smtClean="0">
                <a:solidFill>
                  <a:srgbClr val="00B050"/>
                </a:solidFill>
              </a:rPr>
              <a:t>Use Of </a:t>
            </a:r>
            <a:r>
              <a:rPr lang="en-SG" sz="3200">
                <a:solidFill>
                  <a:srgbClr val="00B050"/>
                </a:solidFill>
              </a:rPr>
              <a:t>W</a:t>
            </a:r>
            <a:r>
              <a:rPr lang="en-SG" sz="3200" smtClean="0">
                <a:solidFill>
                  <a:srgbClr val="00B050"/>
                </a:solidFill>
              </a:rPr>
              <a:t>aste </a:t>
            </a:r>
            <a:r>
              <a:rPr lang="en-SG" sz="3200" dirty="0">
                <a:solidFill>
                  <a:srgbClr val="00B050"/>
                </a:solidFill>
              </a:rPr>
              <a:t>M</a:t>
            </a:r>
            <a:r>
              <a:rPr lang="en-SG" sz="3200" smtClean="0">
                <a:solidFill>
                  <a:srgbClr val="00B050"/>
                </a:solidFill>
              </a:rPr>
              <a:t>aterials </a:t>
            </a:r>
            <a:endParaRPr lang="en-SG" sz="3200" dirty="0" smtClean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101" y="178069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>
                <a:solidFill>
                  <a:srgbClr val="3366FF"/>
                </a:solidFill>
              </a:rPr>
              <a:t>-We can use leftover food as fertiliser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-The plants will get more nutrients when applied to the soil.</a:t>
            </a:r>
          </a:p>
          <a:p>
            <a:r>
              <a:rPr lang="en-SG" sz="2400" dirty="0" smtClean="0">
                <a:solidFill>
                  <a:srgbClr val="3366FF"/>
                </a:solidFill>
              </a:rPr>
              <a:t>-We can use also scraps of paper and boxes to make Science quizzes etc.</a:t>
            </a:r>
          </a:p>
          <a:p>
            <a:endParaRPr lang="en-SG" sz="2400" dirty="0">
              <a:solidFill>
                <a:srgbClr val="3366FF"/>
              </a:solidFill>
            </a:endParaRPr>
          </a:p>
        </p:txBody>
      </p:sp>
      <p:pic>
        <p:nvPicPr>
          <p:cNvPr id="2050" name="Picture 2" descr="G:\PW photos\IMG_9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6" y="4293096"/>
            <a:ext cx="341987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W photos\IMG_9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38" y="4640205"/>
            <a:ext cx="2686269" cy="20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eko\AppData\Local\Microsoft\Windows\Temporary Internet Files\Content.IE5\CQVPRX6L\Pensandwithwastematerial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22052"/>
            <a:ext cx="2126961" cy="28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25" y="312857"/>
            <a:ext cx="51838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Sustainable Green Idea 3</a:t>
            </a:r>
            <a:endParaRPr lang="en-SG" sz="3200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69127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B0F0"/>
                </a:solidFill>
              </a:rPr>
              <a:t>Impact:</a:t>
            </a:r>
          </a:p>
          <a:p>
            <a:r>
              <a:rPr lang="en-SG" sz="2000" dirty="0" smtClean="0">
                <a:solidFill>
                  <a:srgbClr val="00B0F0"/>
                </a:solidFill>
              </a:rPr>
              <a:t>-As the waste materials are recycled and not burnt ,it is eco-friendly.</a:t>
            </a:r>
          </a:p>
          <a:p>
            <a:endParaRPr lang="en-SG" sz="2000" dirty="0" smtClean="0">
              <a:solidFill>
                <a:srgbClr val="00B0F0"/>
              </a:solidFill>
            </a:endParaRPr>
          </a:p>
          <a:p>
            <a:r>
              <a:rPr lang="en-SG" sz="2000" dirty="0" smtClean="0">
                <a:solidFill>
                  <a:srgbClr val="00B0F0"/>
                </a:solidFill>
              </a:rPr>
              <a:t>-In this way, it does not emit </a:t>
            </a:r>
            <a:r>
              <a:rPr lang="en-SG" sz="2000" dirty="0">
                <a:solidFill>
                  <a:srgbClr val="00B0F0"/>
                </a:solidFill>
              </a:rPr>
              <a:t>g</a:t>
            </a:r>
            <a:r>
              <a:rPr lang="en-SG" sz="2000" dirty="0" smtClean="0">
                <a:solidFill>
                  <a:srgbClr val="00B0F0"/>
                </a:solidFill>
              </a:rPr>
              <a:t>reenhouse gases that pollute the environment.</a:t>
            </a:r>
          </a:p>
          <a:p>
            <a:endParaRPr lang="en-SG" sz="2000" dirty="0" smtClean="0">
              <a:solidFill>
                <a:srgbClr val="00B0F0"/>
              </a:solidFill>
            </a:endParaRPr>
          </a:p>
          <a:p>
            <a:r>
              <a:rPr lang="en-SG" sz="2000" dirty="0" smtClean="0">
                <a:solidFill>
                  <a:srgbClr val="00B0F0"/>
                </a:solidFill>
              </a:rPr>
              <a:t>-It also saves energy. </a:t>
            </a:r>
          </a:p>
          <a:p>
            <a:endParaRPr lang="en-S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861048"/>
            <a:ext cx="60052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 smtClean="0">
                <a:solidFill>
                  <a:srgbClr val="00B050"/>
                </a:solidFill>
              </a:rPr>
              <a:t>Savings: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A set of Foolscap paper:$1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Two boxes: $2 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Total savings:$3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With that, you can buy a counting </a:t>
            </a:r>
            <a:r>
              <a:rPr lang="en-SG" sz="3600" dirty="0" smtClean="0">
                <a:solidFill>
                  <a:srgbClr val="FF0000"/>
                </a:solidFill>
              </a:rPr>
              <a:t>money box</a:t>
            </a:r>
          </a:p>
          <a:p>
            <a:r>
              <a:rPr lang="en-SG" dirty="0">
                <a:solidFill>
                  <a:srgbClr val="00B050"/>
                </a:solidFill>
              </a:rPr>
              <a:t>f</a:t>
            </a:r>
            <a:r>
              <a:rPr lang="en-SG" dirty="0" smtClean="0">
                <a:solidFill>
                  <a:srgbClr val="00B050"/>
                </a:solidFill>
              </a:rPr>
              <a:t>rom </a:t>
            </a:r>
            <a:r>
              <a:rPr lang="en-SG" dirty="0" err="1">
                <a:solidFill>
                  <a:srgbClr val="00B050"/>
                </a:solidFill>
              </a:rPr>
              <a:t>S</a:t>
            </a:r>
            <a:r>
              <a:rPr lang="en-SG" dirty="0" err="1" smtClean="0">
                <a:solidFill>
                  <a:srgbClr val="00B050"/>
                </a:solidFill>
              </a:rPr>
              <a:t>miggle</a:t>
            </a:r>
            <a:r>
              <a:rPr lang="en-SG" dirty="0" smtClean="0">
                <a:solidFill>
                  <a:srgbClr val="00B050"/>
                </a:solidFill>
              </a:rPr>
              <a:t>!</a:t>
            </a:r>
            <a:endParaRPr lang="en-SG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6160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54" y="4179014"/>
            <a:ext cx="396778" cy="4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10" y="4167626"/>
            <a:ext cx="433734" cy="51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77" y="3866316"/>
            <a:ext cx="433734" cy="5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68" y="3866316"/>
            <a:ext cx="384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50" y="4194177"/>
            <a:ext cx="384204" cy="46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80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solidFill>
                  <a:srgbClr val="7030A0"/>
                </a:solidFill>
              </a:rPr>
              <a:t>What are the possible problems in implementing these 3 ideas?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7128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 smtClean="0">
                <a:solidFill>
                  <a:srgbClr val="3366FF"/>
                </a:solidFill>
              </a:rPr>
              <a:t>Idea 1</a:t>
            </a:r>
          </a:p>
          <a:p>
            <a:endParaRPr lang="en-SG" b="1" u="sng" dirty="0" smtClean="0">
              <a:solidFill>
                <a:srgbClr val="3366FF"/>
              </a:solidFill>
            </a:endParaRPr>
          </a:p>
          <a:p>
            <a:r>
              <a:rPr lang="en-SG" dirty="0" smtClean="0">
                <a:solidFill>
                  <a:srgbClr val="3366FF"/>
                </a:solidFill>
              </a:rPr>
              <a:t>Problem: Some pupils do not like to eat vegetables and fruits only.</a:t>
            </a:r>
          </a:p>
          <a:p>
            <a:r>
              <a:rPr lang="en-SG" dirty="0" smtClean="0">
                <a:solidFill>
                  <a:srgbClr val="3366FF"/>
                </a:solidFill>
              </a:rPr>
              <a:t>Solution: Educate them about the impact of eating meat and the benefits of eating more vegetables. </a:t>
            </a:r>
          </a:p>
          <a:p>
            <a:r>
              <a:rPr lang="en-SG" dirty="0" smtClean="0">
                <a:solidFill>
                  <a:srgbClr val="3366FF"/>
                </a:solidFill>
              </a:rPr>
              <a:t> </a:t>
            </a:r>
            <a:endParaRPr lang="en-SG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3" y="2742020"/>
            <a:ext cx="7128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 smtClean="0">
                <a:solidFill>
                  <a:srgbClr val="FFC000"/>
                </a:solidFill>
              </a:rPr>
              <a:t>Idea 2</a:t>
            </a:r>
          </a:p>
          <a:p>
            <a:endParaRPr lang="en-SG" b="1" u="sng" dirty="0" smtClean="0">
              <a:solidFill>
                <a:srgbClr val="FFC000"/>
              </a:solidFill>
            </a:endParaRPr>
          </a:p>
          <a:p>
            <a:r>
              <a:rPr lang="en-SG" dirty="0" smtClean="0">
                <a:solidFill>
                  <a:srgbClr val="FFC000"/>
                </a:solidFill>
              </a:rPr>
              <a:t>Problem: Some pupils do not want to get their hands dirty from gardening. </a:t>
            </a:r>
          </a:p>
          <a:p>
            <a:r>
              <a:rPr lang="en-SG" dirty="0" smtClean="0">
                <a:solidFill>
                  <a:srgbClr val="FFC000"/>
                </a:solidFill>
              </a:rPr>
              <a:t>Solution: Give them free products to encourage them to participate in the campaign actively.</a:t>
            </a:r>
          </a:p>
          <a:p>
            <a:r>
              <a:rPr lang="en-SG" dirty="0" smtClean="0">
                <a:solidFill>
                  <a:srgbClr val="FFC000"/>
                </a:solidFill>
              </a:rPr>
              <a:t> </a:t>
            </a:r>
            <a:endParaRPr lang="en-SG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4" y="4725144"/>
            <a:ext cx="7128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 smtClean="0">
                <a:solidFill>
                  <a:srgbClr val="00B050"/>
                </a:solidFill>
              </a:rPr>
              <a:t>Idea 3</a:t>
            </a:r>
          </a:p>
          <a:p>
            <a:endParaRPr lang="en-SG" b="1" u="sng" dirty="0" smtClean="0">
              <a:solidFill>
                <a:srgbClr val="00B050"/>
              </a:solidFill>
            </a:endParaRPr>
          </a:p>
          <a:p>
            <a:r>
              <a:rPr lang="en-SG" dirty="0" smtClean="0">
                <a:solidFill>
                  <a:srgbClr val="00B050"/>
                </a:solidFill>
              </a:rPr>
              <a:t>Problem: There is no facility available for making fertiliser and some pupils have no habit of collecting the wastepaper. </a:t>
            </a:r>
          </a:p>
          <a:p>
            <a:r>
              <a:rPr lang="en-SG" dirty="0" smtClean="0">
                <a:solidFill>
                  <a:srgbClr val="00B050"/>
                </a:solidFill>
              </a:rPr>
              <a:t>Solution: Teach pupils simple ways of making fertiliser and provide them a bin for collecting wastepaper.</a:t>
            </a:r>
            <a:endParaRPr lang="en-S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</TotalTime>
  <Words>1189</Words>
  <Application>Microsoft Office PowerPoint</Application>
  <PresentationFormat>On-screen Show (4:3)</PresentationFormat>
  <Paragraphs>154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Lights Of Our Future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$500…</vt:lpstr>
      <vt:lpstr>Given $500…</vt:lpstr>
      <vt:lpstr>PowerPoint Presentation</vt:lpstr>
      <vt:lpstr>PowerPoint Presentation</vt:lpstr>
      <vt:lpstr>PowerPoint Presentation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Project</dc:title>
  <dc:creator>Windows User</dc:creator>
  <cp:lastModifiedBy>MOE</cp:lastModifiedBy>
  <cp:revision>70</cp:revision>
  <dcterms:created xsi:type="dcterms:W3CDTF">2016-03-03T11:17:00Z</dcterms:created>
  <dcterms:modified xsi:type="dcterms:W3CDTF">2016-04-11T23:15:17Z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