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1"/>
  </p:notesMasterIdLst>
  <p:sldIdLst>
    <p:sldId id="256" r:id="rId2"/>
    <p:sldId id="261" r:id="rId3"/>
    <p:sldId id="262" r:id="rId4"/>
    <p:sldId id="259" r:id="rId5"/>
    <p:sldId id="257" r:id="rId6"/>
    <p:sldId id="265" r:id="rId7"/>
    <p:sldId id="263" r:id="rId8"/>
    <p:sldId id="266" r:id="rId9"/>
    <p:sldId id="264" r:id="rId10"/>
    <p:sldId id="258" r:id="rId11"/>
    <p:sldId id="271" r:id="rId12"/>
    <p:sldId id="289" r:id="rId13"/>
    <p:sldId id="268" r:id="rId14"/>
    <p:sldId id="290" r:id="rId15"/>
    <p:sldId id="291" r:id="rId16"/>
    <p:sldId id="269" r:id="rId17"/>
    <p:sldId id="273" r:id="rId18"/>
    <p:sldId id="260" r:id="rId19"/>
    <p:sldId id="270" r:id="rId2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9" d="100"/>
          <a:sy n="59" d="100"/>
        </p:scale>
        <p:origin x="88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E5FEBAC-CCBC-48C5-9D9C-01771F8B4B4B}" type="datetimeFigureOut">
              <a:rPr lang="en-SG" smtClean="0"/>
              <a:t>1/6/2022</a:t>
            </a:fld>
            <a:endParaRPr lang="en-SG"/>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3A9141A-1FC3-43D7-BB4A-90B7253B84A7}" type="slidenum">
              <a:rPr lang="en-SG" smtClean="0"/>
              <a:t>‹#›</a:t>
            </a:fld>
            <a:endParaRPr lang="en-SG"/>
          </a:p>
        </p:txBody>
      </p:sp>
    </p:spTree>
    <p:extLst>
      <p:ext uri="{BB962C8B-B14F-4D97-AF65-F5344CB8AC3E}">
        <p14:creationId xmlns:p14="http://schemas.microsoft.com/office/powerpoint/2010/main" val="324938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32DA1-0C11-9640-B501-C226B1C9758E}" type="slidenum">
              <a:rPr lang="en-US" smtClean="0"/>
              <a:t>3</a:t>
            </a:fld>
            <a:endParaRPr lang="en-US"/>
          </a:p>
        </p:txBody>
      </p:sp>
    </p:spTree>
    <p:extLst>
      <p:ext uri="{BB962C8B-B14F-4D97-AF65-F5344CB8AC3E}">
        <p14:creationId xmlns:p14="http://schemas.microsoft.com/office/powerpoint/2010/main" val="286764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BEE66DD5-11CC-4D73-9362-0B60C7A4A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43904"/>
            <a:ext cx="12192000" cy="214097"/>
          </a:xfrm>
          <a:prstGeom prst="rect">
            <a:avLst/>
          </a:prstGeom>
        </p:spPr>
      </p:pic>
      <p:pic>
        <p:nvPicPr>
          <p:cNvPr id="10" name="Picture 9">
            <a:extLst>
              <a:ext uri="{FF2B5EF4-FFF2-40B4-BE49-F238E27FC236}">
                <a16:creationId xmlns:a16="http://schemas.microsoft.com/office/drawing/2014/main" id="{7C308C10-DC79-4C9F-B990-668A0C867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526" y="5878143"/>
            <a:ext cx="2427734" cy="6833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BED8D270-D8F8-4465-9381-B39D513AA2F3}" type="datetime1">
              <a:rPr lang="en-US" smtClean="0"/>
              <a:t>6/1/2022</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7C2A316B-B4E9-42D0-B5BC-A138167D3EB9}" type="datetime1">
              <a:rPr lang="en-US" smtClean="0"/>
              <a:t>6/1/2022</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3171CE10-65BE-4507-A033-EFF7082FEF85}" type="datetime1">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4E3A3509-E91D-4A86-B4D9-16D5D2B04621}" type="datetime1">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BE77F61C-EE2E-45A9-ACB3-2088715B0A36}" type="datetime1">
              <a:rPr lang="en-US" smtClean="0"/>
              <a:t>6/1/2022</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E3C26E1E-8563-4D4A-95B6-61C208E0B226}" type="datetime1">
              <a:rPr lang="en-US" smtClean="0"/>
              <a:t>6/1/2022</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CAE165F4-DA45-4916-B9C5-9B48911D7943}" type="datetime1">
              <a:rPr lang="en-US" smtClean="0"/>
              <a:t>6/1/2022</a:t>
            </a:fld>
            <a:endParaRPr lang="en-US" dirty="0"/>
          </a:p>
        </p:txBody>
      </p:sp>
      <p:sp>
        <p:nvSpPr>
          <p:cNvPr id="7" name="Footer Placeholder 6"/>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9E0AFEC9-0939-42E7-B58B-248194B5E0A5}" type="datetime1">
              <a:rPr lang="en-US" smtClean="0"/>
              <a:t>6/1/2022</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B313D5B9-B0D0-463C-BA27-C54FED366A3D}" type="datetime1">
              <a:rPr lang="en-US" smtClean="0"/>
              <a:t>6/1/2022</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D73E43E7-4353-448A-A67D-712F7DAF583C}" type="datetime1">
              <a:rPr lang="en-US" smtClean="0"/>
              <a:t>6/1/2022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pic>
        <p:nvPicPr>
          <p:cNvPr id="9" name="Picture 8">
            <a:extLst>
              <a:ext uri="{FF2B5EF4-FFF2-40B4-BE49-F238E27FC236}">
                <a16:creationId xmlns:a16="http://schemas.microsoft.com/office/drawing/2014/main" id="{4B1DF9C4-3CA4-4413-8564-C5716EB9CE8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643904"/>
            <a:ext cx="12192000" cy="214097"/>
          </a:xfrm>
          <a:prstGeom prst="rect">
            <a:avLst/>
          </a:prstGeom>
        </p:spPr>
      </p:pic>
      <p:pic>
        <p:nvPicPr>
          <p:cNvPr id="10" name="Picture 9">
            <a:extLst>
              <a:ext uri="{FF2B5EF4-FFF2-40B4-BE49-F238E27FC236}">
                <a16:creationId xmlns:a16="http://schemas.microsoft.com/office/drawing/2014/main" id="{97C73F9B-4C9C-4B26-A9ED-98163D1153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88130" y="5897296"/>
            <a:ext cx="2427734" cy="683362"/>
          </a:xfrm>
          <a:prstGeom prst="rect">
            <a:avLst/>
          </a:prstGeom>
        </p:spPr>
      </p:pic>
      <p:pic>
        <p:nvPicPr>
          <p:cNvPr id="11" name="Picture 10" descr="Logo&#10;&#10;Description automatically generated">
            <a:extLst>
              <a:ext uri="{FF2B5EF4-FFF2-40B4-BE49-F238E27FC236}">
                <a16:creationId xmlns:a16="http://schemas.microsoft.com/office/drawing/2014/main" id="{7D7A9350-F961-4486-A7CF-36337CC55E19}"/>
              </a:ext>
            </a:extLst>
          </p:cNvPr>
          <p:cNvPicPr>
            <a:picLocks noChangeAspect="1"/>
          </p:cNvPicPr>
          <p:nvPr userDrawn="1"/>
        </p:nvPicPr>
        <p:blipFill>
          <a:blip r:embed="rId15"/>
          <a:stretch>
            <a:fillRect/>
          </a:stretch>
        </p:blipFill>
        <p:spPr>
          <a:xfrm>
            <a:off x="7718983" y="6004342"/>
            <a:ext cx="1243470" cy="534406"/>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ja.org.sg/15k-competition.html" TargetMode="External"/><Relationship Id="rId2" Type="http://schemas.openxmlformats.org/officeDocument/2006/relationships/hyperlink" Target="mailto:mrakoto@smu.edu.s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mrakoto@smu.edu.s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33A0-138A-4189-94EF-FFB8AA0216A0}"/>
              </a:ext>
            </a:extLst>
          </p:cNvPr>
          <p:cNvSpPr>
            <a:spLocks noGrp="1"/>
          </p:cNvSpPr>
          <p:nvPr>
            <p:ph type="ctrTitle"/>
          </p:nvPr>
        </p:nvSpPr>
        <p:spPr>
          <a:xfrm>
            <a:off x="1100015" y="1625019"/>
            <a:ext cx="7315200" cy="2235327"/>
          </a:xfrm>
        </p:spPr>
        <p:txBody>
          <a:bodyPr/>
          <a:lstStyle/>
          <a:p>
            <a:r>
              <a:rPr lang="en-SG" dirty="0"/>
              <a:t>15K Competition</a:t>
            </a:r>
            <a:br>
              <a:rPr lang="en-SG" dirty="0"/>
            </a:br>
            <a:r>
              <a:rPr lang="en-SG" dirty="0"/>
              <a:t>NUS &amp; SMU</a:t>
            </a:r>
          </a:p>
        </p:txBody>
      </p:sp>
      <p:sp>
        <p:nvSpPr>
          <p:cNvPr id="3" name="Subtitle 2">
            <a:extLst>
              <a:ext uri="{FF2B5EF4-FFF2-40B4-BE49-F238E27FC236}">
                <a16:creationId xmlns:a16="http://schemas.microsoft.com/office/drawing/2014/main" id="{59C0CF2A-2245-4F61-9311-16910859CC64}"/>
              </a:ext>
            </a:extLst>
          </p:cNvPr>
          <p:cNvSpPr>
            <a:spLocks noGrp="1"/>
          </p:cNvSpPr>
          <p:nvPr>
            <p:ph type="subTitle" idx="1"/>
          </p:nvPr>
        </p:nvSpPr>
        <p:spPr/>
        <p:txBody>
          <a:bodyPr/>
          <a:lstStyle/>
          <a:p>
            <a:r>
              <a:rPr lang="en-SG" dirty="0"/>
              <a:t>June 2022 Updated</a:t>
            </a:r>
          </a:p>
          <a:p>
            <a:endParaRPr lang="en-SG" dirty="0"/>
          </a:p>
        </p:txBody>
      </p:sp>
      <p:pic>
        <p:nvPicPr>
          <p:cNvPr id="5" name="Picture 4" descr="Logo&#10;&#10;Description automatically generated">
            <a:extLst>
              <a:ext uri="{FF2B5EF4-FFF2-40B4-BE49-F238E27FC236}">
                <a16:creationId xmlns:a16="http://schemas.microsoft.com/office/drawing/2014/main" id="{BD9B68E2-EB32-4A53-9132-9861CFC13882}"/>
              </a:ext>
            </a:extLst>
          </p:cNvPr>
          <p:cNvPicPr>
            <a:picLocks noChangeAspect="1"/>
          </p:cNvPicPr>
          <p:nvPr/>
        </p:nvPicPr>
        <p:blipFill>
          <a:blip r:embed="rId2"/>
          <a:stretch>
            <a:fillRect/>
          </a:stretch>
        </p:blipFill>
        <p:spPr>
          <a:xfrm>
            <a:off x="8156448" y="5915026"/>
            <a:ext cx="1433363" cy="616016"/>
          </a:xfrm>
          <a:prstGeom prst="rect">
            <a:avLst/>
          </a:prstGeom>
        </p:spPr>
      </p:pic>
    </p:spTree>
    <p:extLst>
      <p:ext uri="{BB962C8B-B14F-4D97-AF65-F5344CB8AC3E}">
        <p14:creationId xmlns:p14="http://schemas.microsoft.com/office/powerpoint/2010/main" val="143649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2773-421C-4F16-A786-A0B54489527B}"/>
              </a:ext>
            </a:extLst>
          </p:cNvPr>
          <p:cNvSpPr>
            <a:spLocks noGrp="1"/>
          </p:cNvSpPr>
          <p:nvPr>
            <p:ph type="title"/>
          </p:nvPr>
        </p:nvSpPr>
        <p:spPr>
          <a:xfrm>
            <a:off x="252918" y="1123837"/>
            <a:ext cx="6609057" cy="1571655"/>
          </a:xfrm>
        </p:spPr>
        <p:txBody>
          <a:bodyPr>
            <a:normAutofit/>
          </a:bodyPr>
          <a:lstStyle/>
          <a:p>
            <a:endParaRPr lang="en-SG" dirty="0"/>
          </a:p>
        </p:txBody>
      </p:sp>
      <p:pic>
        <p:nvPicPr>
          <p:cNvPr id="5" name="Content Placeholder 4">
            <a:extLst>
              <a:ext uri="{FF2B5EF4-FFF2-40B4-BE49-F238E27FC236}">
                <a16:creationId xmlns:a16="http://schemas.microsoft.com/office/drawing/2014/main" id="{2CC03C1A-D107-4535-99BC-8A9031DBA479}"/>
              </a:ext>
            </a:extLst>
          </p:cNvPr>
          <p:cNvPicPr>
            <a:picLocks noGrp="1" noChangeAspect="1"/>
          </p:cNvPicPr>
          <p:nvPr>
            <p:ph idx="1"/>
          </p:nvPr>
        </p:nvPicPr>
        <p:blipFill>
          <a:blip r:embed="rId2"/>
          <a:stretch>
            <a:fillRect/>
          </a:stretch>
        </p:blipFill>
        <p:spPr>
          <a:xfrm>
            <a:off x="7553930" y="868362"/>
            <a:ext cx="3840956" cy="5121275"/>
          </a:xfrm>
        </p:spPr>
      </p:pic>
      <p:pic>
        <p:nvPicPr>
          <p:cNvPr id="6" name="Picture 5">
            <a:extLst>
              <a:ext uri="{FF2B5EF4-FFF2-40B4-BE49-F238E27FC236}">
                <a16:creationId xmlns:a16="http://schemas.microsoft.com/office/drawing/2014/main" id="{6467C1D8-A86A-440E-B984-8422184F3346}"/>
              </a:ext>
            </a:extLst>
          </p:cNvPr>
          <p:cNvPicPr>
            <a:picLocks noChangeAspect="1"/>
          </p:cNvPicPr>
          <p:nvPr/>
        </p:nvPicPr>
        <p:blipFill>
          <a:blip r:embed="rId3"/>
          <a:stretch>
            <a:fillRect/>
          </a:stretch>
        </p:blipFill>
        <p:spPr>
          <a:xfrm>
            <a:off x="335938" y="1196590"/>
            <a:ext cx="6686534" cy="4601183"/>
          </a:xfrm>
          <a:prstGeom prst="rect">
            <a:avLst/>
          </a:prstGeom>
        </p:spPr>
      </p:pic>
      <p:sp>
        <p:nvSpPr>
          <p:cNvPr id="7" name="Rectangle 6">
            <a:extLst>
              <a:ext uri="{FF2B5EF4-FFF2-40B4-BE49-F238E27FC236}">
                <a16:creationId xmlns:a16="http://schemas.microsoft.com/office/drawing/2014/main" id="{97DE6CAA-CAEC-4046-BAB9-916F890041F8}"/>
              </a:ext>
            </a:extLst>
          </p:cNvPr>
          <p:cNvSpPr/>
          <p:nvPr/>
        </p:nvSpPr>
        <p:spPr>
          <a:xfrm>
            <a:off x="416418" y="243398"/>
            <a:ext cx="4616457" cy="369332"/>
          </a:xfrm>
          <a:prstGeom prst="rect">
            <a:avLst/>
          </a:prstGeom>
        </p:spPr>
        <p:txBody>
          <a:bodyPr wrap="none">
            <a:spAutoFit/>
          </a:bodyPr>
          <a:lstStyle/>
          <a:p>
            <a:r>
              <a:rPr lang="en-SG" dirty="0"/>
              <a:t>2017 10K Winner </a:t>
            </a:r>
            <a:r>
              <a:rPr lang="en-SG" dirty="0" err="1"/>
              <a:t>Whyre</a:t>
            </a:r>
            <a:r>
              <a:rPr lang="en-SG" dirty="0"/>
              <a:t> at MIT Club Gala Event</a:t>
            </a:r>
          </a:p>
        </p:txBody>
      </p:sp>
    </p:spTree>
    <p:extLst>
      <p:ext uri="{BB962C8B-B14F-4D97-AF65-F5344CB8AC3E}">
        <p14:creationId xmlns:p14="http://schemas.microsoft.com/office/powerpoint/2010/main" val="101023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642067" y="860041"/>
            <a:ext cx="7555816" cy="5120640"/>
          </a:xfrm>
        </p:spPr>
        <p:txBody>
          <a:bodyPr>
            <a:normAutofit/>
          </a:bodyPr>
          <a:lstStyle/>
          <a:p>
            <a:pPr marL="0" indent="0">
              <a:buNone/>
            </a:pPr>
            <a:r>
              <a:rPr lang="en-US" sz="2000" dirty="0">
                <a:ea typeface="DengXian" panose="02010600030101010101" pitchFamily="2" charset="-122"/>
                <a:cs typeface="Times New Roman" panose="02020603050405020304" pitchFamily="18" charset="0"/>
              </a:rPr>
              <a:t>Bring the 10K competition to NTU, NUS and SMU for an inter-school competition.  Renaming it to 15K Competition.</a:t>
            </a:r>
          </a:p>
          <a:p>
            <a:pPr marL="0" indent="0">
              <a:buNone/>
            </a:pPr>
            <a:r>
              <a:rPr lang="en-US" sz="2000" dirty="0">
                <a:ea typeface="DengXian" panose="02010600030101010101" pitchFamily="2" charset="-122"/>
                <a:cs typeface="Times New Roman" panose="02020603050405020304" pitchFamily="18" charset="0"/>
              </a:rPr>
              <a:t>To motivate more students and researchers to not only develop innovative technologies and processes, but to think about how to bring their ideas to market (must consider the business side).</a:t>
            </a:r>
          </a:p>
          <a:p>
            <a:pPr marL="0" indent="0">
              <a:buNone/>
            </a:pPr>
            <a:endParaRPr lang="en-US" dirty="0">
              <a:ea typeface="DengXian" panose="02010600030101010101" pitchFamily="2" charset="-122"/>
              <a:cs typeface="Times New Roman" panose="02020603050405020304" pitchFamily="18" charset="0"/>
            </a:endParaRPr>
          </a:p>
          <a:p>
            <a:pPr marL="0" indent="0">
              <a:buNone/>
            </a:pPr>
            <a:r>
              <a:rPr lang="en-US" b="1" dirty="0">
                <a:solidFill>
                  <a:srgbClr val="FF0000"/>
                </a:solidFill>
                <a:ea typeface="DengXian" panose="02010600030101010101" pitchFamily="2" charset="-122"/>
                <a:cs typeface="Times New Roman" panose="02020603050405020304" pitchFamily="18" charset="0"/>
              </a:rPr>
              <a:t>15K Competition</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Participation from NTU / NUS / SMU / SUTD</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We will have 3 </a:t>
            </a:r>
            <a:r>
              <a:rPr lang="en-US" sz="2000" dirty="0">
                <a:ea typeface="DengXian" panose="02010600030101010101" pitchFamily="2" charset="-122"/>
                <a:cs typeface="Times New Roman" panose="02020603050405020304" pitchFamily="18" charset="0"/>
              </a:rPr>
              <a:t>semi-final rounds with 2 teams advancing to the final round:</a:t>
            </a:r>
          </a:p>
          <a:p>
            <a:pPr lvl="1">
              <a:buFont typeface="Arial" panose="020B0604020202020204" pitchFamily="34" charset="0"/>
              <a:buChar char="•"/>
            </a:pPr>
            <a:r>
              <a:rPr lang="en-US" dirty="0">
                <a:ea typeface="DengXian" panose="02010600030101010101" pitchFamily="2" charset="-122"/>
                <a:cs typeface="Times New Roman" panose="02020603050405020304" pitchFamily="18" charset="0"/>
              </a:rPr>
              <a:t>NTU</a:t>
            </a:r>
          </a:p>
          <a:p>
            <a:pPr lvl="1">
              <a:buFont typeface="Arial" panose="020B0604020202020204" pitchFamily="34" charset="0"/>
              <a:buChar char="•"/>
            </a:pPr>
            <a:r>
              <a:rPr lang="en-US" dirty="0">
                <a:ea typeface="DengXian" panose="02010600030101010101" pitchFamily="2" charset="-122"/>
                <a:cs typeface="Times New Roman" panose="02020603050405020304" pitchFamily="18" charset="0"/>
              </a:rPr>
              <a:t>NUS &amp; SMU</a:t>
            </a:r>
          </a:p>
          <a:p>
            <a:pPr lvl="1">
              <a:buFont typeface="Arial" panose="020B0604020202020204" pitchFamily="34" charset="0"/>
              <a:buChar char="•"/>
            </a:pPr>
            <a:r>
              <a:rPr lang="en-US" dirty="0">
                <a:ea typeface="DengXian" panose="02010600030101010101" pitchFamily="2" charset="-122"/>
                <a:cs typeface="Times New Roman" panose="02020603050405020304" pitchFamily="18" charset="0"/>
              </a:rPr>
              <a:t>SUTD</a:t>
            </a:r>
          </a:p>
        </p:txBody>
      </p:sp>
      <p:sp>
        <p:nvSpPr>
          <p:cNvPr id="3" name="TextBox 2">
            <a:extLst>
              <a:ext uri="{FF2B5EF4-FFF2-40B4-BE49-F238E27FC236}">
                <a16:creationId xmlns:a16="http://schemas.microsoft.com/office/drawing/2014/main" id="{73290777-51C5-4A83-AC5F-19675FAD783F}"/>
              </a:ext>
            </a:extLst>
          </p:cNvPr>
          <p:cNvSpPr txBox="1"/>
          <p:nvPr/>
        </p:nvSpPr>
        <p:spPr>
          <a:xfrm>
            <a:off x="8039100" y="3943350"/>
            <a:ext cx="184731" cy="369332"/>
          </a:xfrm>
          <a:prstGeom prst="rect">
            <a:avLst/>
          </a:prstGeom>
          <a:noFill/>
        </p:spPr>
        <p:txBody>
          <a:bodyPr wrap="none" rtlCol="0">
            <a:spAutoFit/>
          </a:bodyPr>
          <a:lstStyle/>
          <a:p>
            <a:endParaRPr lang="en-SG"/>
          </a:p>
        </p:txBody>
      </p:sp>
    </p:spTree>
    <p:extLst>
      <p:ext uri="{BB962C8B-B14F-4D97-AF65-F5344CB8AC3E}">
        <p14:creationId xmlns:p14="http://schemas.microsoft.com/office/powerpoint/2010/main" val="129764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136" y="296731"/>
            <a:ext cx="109275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4800" b="0" i="0" u="none" strike="noStrike" kern="1200" cap="none" spc="0" normalizeH="0" baseline="0" noProof="0" dirty="0">
                <a:ln>
                  <a:noFill/>
                </a:ln>
                <a:solidFill>
                  <a:prstClr val="black"/>
                </a:solidFill>
                <a:effectLst/>
                <a:uLnTx/>
                <a:uFillTx/>
                <a:latin typeface="Calibri"/>
                <a:ea typeface="+mn-ea"/>
                <a:cs typeface="+mn-cs"/>
              </a:rPr>
              <a:t>TIMELINE: 15K Competition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4800" b="0" i="0" u="none" strike="noStrike" kern="1200" cap="none" spc="0" normalizeH="0" baseline="0" noProof="0" dirty="0">
                <a:ln>
                  <a:noFill/>
                </a:ln>
                <a:solidFill>
                  <a:prstClr val="black"/>
                </a:solidFill>
                <a:effectLst/>
                <a:uLnTx/>
                <a:uFillTx/>
                <a:latin typeface="Calibri"/>
                <a:ea typeface="+mn-ea"/>
                <a:cs typeface="+mn-cs"/>
              </a:rPr>
              <a:t>NUS &amp; SMU</a:t>
            </a:r>
          </a:p>
        </p:txBody>
      </p:sp>
      <p:grpSp>
        <p:nvGrpSpPr>
          <p:cNvPr id="4" name="Google Shape;1060;p28"/>
          <p:cNvGrpSpPr/>
          <p:nvPr/>
        </p:nvGrpSpPr>
        <p:grpSpPr>
          <a:xfrm>
            <a:off x="1227658" y="1522066"/>
            <a:ext cx="9068039" cy="4517363"/>
            <a:chOff x="615" y="0"/>
            <a:chExt cx="6660217" cy="3317875"/>
          </a:xfrm>
        </p:grpSpPr>
        <p:sp>
          <p:nvSpPr>
            <p:cNvPr id="5" name="Google Shape;1061;p28"/>
            <p:cNvSpPr/>
            <p:nvPr/>
          </p:nvSpPr>
          <p:spPr>
            <a:xfrm>
              <a:off x="540067" y="0"/>
              <a:ext cx="6120765" cy="3317875"/>
            </a:xfrm>
            <a:prstGeom prst="rightArrow">
              <a:avLst>
                <a:gd name="adj1" fmla="val 50000"/>
                <a:gd name="adj2" fmla="val 50000"/>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Google Shape;1062;p28"/>
            <p:cNvSpPr/>
            <p:nvPr/>
          </p:nvSpPr>
          <p:spPr>
            <a:xfrm>
              <a:off x="615"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Google Shape;1063;p28"/>
            <p:cNvSpPr txBox="1"/>
            <p:nvPr/>
          </p:nvSpPr>
          <p:spPr>
            <a:xfrm>
              <a:off x="48760" y="1043507"/>
              <a:ext cx="889966" cy="1230860"/>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aramond"/>
                  <a:ea typeface="Garamond"/>
                  <a:cs typeface="Garamond"/>
                  <a:sym typeface="Garamond"/>
                </a:rPr>
                <a:t>Marketing</a:t>
              </a:r>
            </a:p>
          </p:txBody>
        </p:sp>
        <p:sp>
          <p:nvSpPr>
            <p:cNvPr id="8" name="Google Shape;1064;p28"/>
            <p:cNvSpPr/>
            <p:nvPr/>
          </p:nvSpPr>
          <p:spPr>
            <a:xfrm>
              <a:off x="1036184"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Google Shape;1065;p28"/>
            <p:cNvSpPr txBox="1"/>
            <p:nvPr/>
          </p:nvSpPr>
          <p:spPr>
            <a:xfrm>
              <a:off x="1084329"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Project </a:t>
              </a:r>
              <a:r>
                <a:rPr kumimoji="0" lang="en-US" sz="18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registrationapplication</a:t>
              </a:r>
              <a:endParaRPr kumimoji="0"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0" name="Google Shape;1066;p28"/>
            <p:cNvSpPr/>
            <p:nvPr/>
          </p:nvSpPr>
          <p:spPr>
            <a:xfrm>
              <a:off x="2071753"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Google Shape;1067;p28"/>
            <p:cNvSpPr txBox="1"/>
            <p:nvPr/>
          </p:nvSpPr>
          <p:spPr>
            <a:xfrm>
              <a:off x="2119898"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34275" tIns="34275" rIns="34275" bIns="34275"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aramond" panose="02020404030301010803" pitchFamily="18" charset="0"/>
                  <a:ea typeface="Garamond"/>
                  <a:cs typeface="Garamond"/>
                  <a:sym typeface="Garamond"/>
                </a:rPr>
                <a:t>Project evaluation</a:t>
              </a:r>
            </a:p>
          </p:txBody>
        </p:sp>
        <p:sp>
          <p:nvSpPr>
            <p:cNvPr id="12" name="Google Shape;1068;p28"/>
            <p:cNvSpPr/>
            <p:nvPr/>
          </p:nvSpPr>
          <p:spPr>
            <a:xfrm>
              <a:off x="3107321"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Google Shape;1069;p28"/>
            <p:cNvSpPr txBox="1"/>
            <p:nvPr/>
          </p:nvSpPr>
          <p:spPr>
            <a:xfrm>
              <a:off x="3155466"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34275" tIns="34275" rIns="34275" bIns="34275"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a:ea typeface="Garamond"/>
                  <a:cs typeface="Garamond"/>
                  <a:sym typeface="Garamond"/>
                </a:rPr>
                <a:t>Mentoring</a:t>
              </a:r>
              <a:endParaRPr kumimoji="0"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Google Shape;1070;p28"/>
            <p:cNvSpPr/>
            <p:nvPr/>
          </p:nvSpPr>
          <p:spPr>
            <a:xfrm>
              <a:off x="4142890"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Google Shape;1071;p28"/>
            <p:cNvSpPr txBox="1"/>
            <p:nvPr/>
          </p:nvSpPr>
          <p:spPr>
            <a:xfrm>
              <a:off x="4191035"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34275" tIns="34275" rIns="34275" bIns="34275"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aramond"/>
                  <a:ea typeface="Garamond"/>
                  <a:cs typeface="Garamond"/>
                  <a:sym typeface="Garamond"/>
                </a:rPr>
                <a:t>Semi-finals</a:t>
              </a:r>
            </a:p>
          </p:txBody>
        </p:sp>
        <p:sp>
          <p:nvSpPr>
            <p:cNvPr id="18" name="Google Shape;1074;p28"/>
            <p:cNvSpPr/>
            <p:nvPr/>
          </p:nvSpPr>
          <p:spPr>
            <a:xfrm>
              <a:off x="5196825" y="995362"/>
              <a:ext cx="986256" cy="1327150"/>
            </a:xfrm>
            <a:prstGeom prst="roundRect">
              <a:avLst>
                <a:gd name="adj" fmla="val 16667"/>
              </a:avLst>
            </a:prstGeom>
            <a:solidFill>
              <a:srgbClr val="C00000"/>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Garamond"/>
                <a:ea typeface="Garamond"/>
                <a:cs typeface="Garamond"/>
                <a:sym typeface="Garamon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aramond"/>
                  <a:ea typeface="Garamond"/>
                  <a:cs typeface="Garamond"/>
                  <a:sym typeface="Garamond"/>
                </a:rPr>
                <a:t>Finals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Google Shape;1077;p28"/>
          <p:cNvSpPr/>
          <p:nvPr/>
        </p:nvSpPr>
        <p:spPr>
          <a:xfrm>
            <a:off x="1227656" y="4819125"/>
            <a:ext cx="1277261" cy="657484"/>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Mid</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 April –  June</a:t>
            </a:r>
          </a:p>
        </p:txBody>
      </p:sp>
      <p:sp>
        <p:nvSpPr>
          <p:cNvPr id="21" name="Google Shape;1078;p28"/>
          <p:cNvSpPr/>
          <p:nvPr/>
        </p:nvSpPr>
        <p:spPr>
          <a:xfrm>
            <a:off x="2735095" y="4920369"/>
            <a:ext cx="1211710"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Mid </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Apr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30000" dirty="0">
                <a:solidFill>
                  <a:srgbClr val="FFFFFF"/>
                </a:solidFill>
                <a:latin typeface="Garamond"/>
                <a:ea typeface="Garamond"/>
                <a:cs typeface="Garamond"/>
                <a:sym typeface="Garamond"/>
              </a:rPr>
              <a:t> </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17 June</a:t>
            </a:r>
          </a:p>
        </p:txBody>
      </p:sp>
      <p:sp>
        <p:nvSpPr>
          <p:cNvPr id="22" name="Google Shape;1079;p28"/>
          <p:cNvSpPr/>
          <p:nvPr/>
        </p:nvSpPr>
        <p:spPr>
          <a:xfrm>
            <a:off x="6980065" y="4920370"/>
            <a:ext cx="1164655"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16 Sept</a:t>
            </a:r>
            <a:endPar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endParaRPr>
          </a:p>
        </p:txBody>
      </p:sp>
      <p:sp>
        <p:nvSpPr>
          <p:cNvPr id="24" name="Google Shape;1081;p28"/>
          <p:cNvSpPr/>
          <p:nvPr/>
        </p:nvSpPr>
        <p:spPr>
          <a:xfrm>
            <a:off x="8302418" y="4893891"/>
            <a:ext cx="1342810"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15 Oct</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Google Shape;1078;p28"/>
          <p:cNvSpPr/>
          <p:nvPr/>
        </p:nvSpPr>
        <p:spPr>
          <a:xfrm>
            <a:off x="5570116" y="4924793"/>
            <a:ext cx="1164653"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1 July</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16 Sept</a:t>
            </a:r>
          </a:p>
        </p:txBody>
      </p:sp>
      <p:sp>
        <p:nvSpPr>
          <p:cNvPr id="26" name="Google Shape;1076;p28"/>
          <p:cNvSpPr/>
          <p:nvPr/>
        </p:nvSpPr>
        <p:spPr>
          <a:xfrm>
            <a:off x="1227656" y="2318778"/>
            <a:ext cx="1342812" cy="509451"/>
          </a:xfrm>
          <a:prstGeom prst="roundRect">
            <a:avLst>
              <a:gd name="adj" fmla="val 16667"/>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Garamond"/>
                <a:cs typeface="Garamond"/>
                <a:sym typeface="Garamond"/>
              </a:rPr>
              <a:t>START</a:t>
            </a:r>
          </a:p>
        </p:txBody>
      </p:sp>
      <p:sp>
        <p:nvSpPr>
          <p:cNvPr id="27" name="Google Shape;1082;p28"/>
          <p:cNvSpPr/>
          <p:nvPr/>
        </p:nvSpPr>
        <p:spPr>
          <a:xfrm>
            <a:off x="8338294" y="2267665"/>
            <a:ext cx="1244945" cy="509451"/>
          </a:xfrm>
          <a:prstGeom prst="roundRect">
            <a:avLst>
              <a:gd name="adj" fmla="val 16667"/>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Garamond"/>
                <a:cs typeface="Garamond"/>
                <a:sym typeface="Garamond"/>
              </a:rPr>
              <a:t>END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Google Shape;1078;p28">
            <a:extLst>
              <a:ext uri="{FF2B5EF4-FFF2-40B4-BE49-F238E27FC236}">
                <a16:creationId xmlns:a16="http://schemas.microsoft.com/office/drawing/2014/main" id="{BB6D1CE4-DCED-44EC-B676-6CCE8F896A4E}"/>
              </a:ext>
            </a:extLst>
          </p:cNvPr>
          <p:cNvSpPr/>
          <p:nvPr/>
        </p:nvSpPr>
        <p:spPr>
          <a:xfrm>
            <a:off x="4160164" y="4920369"/>
            <a:ext cx="1164653"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17 - </a:t>
            </a:r>
            <a:r>
              <a:rPr lang="en-US" sz="1600" dirty="0">
                <a:solidFill>
                  <a:srgbClr val="FFFFFF"/>
                </a:solidFill>
                <a:latin typeface="Garamond"/>
                <a:ea typeface="Garamond"/>
                <a:cs typeface="Garamond"/>
                <a:sym typeface="Garamond"/>
              </a:rPr>
              <a:t>24</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 June</a:t>
            </a:r>
          </a:p>
        </p:txBody>
      </p:sp>
    </p:spTree>
    <p:extLst>
      <p:ext uri="{BB962C8B-B14F-4D97-AF65-F5344CB8AC3E}">
        <p14:creationId xmlns:p14="http://schemas.microsoft.com/office/powerpoint/2010/main" val="137182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sz="2000" b="1" dirty="0">
                <a:solidFill>
                  <a:srgbClr val="FF0000"/>
                </a:solidFill>
                <a:ea typeface="DengXian" panose="02010600030101010101" pitchFamily="2" charset="-122"/>
                <a:cs typeface="Times New Roman" panose="02020603050405020304" pitchFamily="18" charset="0"/>
              </a:rPr>
              <a:t>Participating Team Criteria:</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2 to 4 students per team</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At least one student (undergrad or grad) must be from  NUS or SMU</a:t>
            </a:r>
            <a:endParaRPr lang="en-US" dirty="0">
              <a:ea typeface="DengXian" panose="02010600030101010101" pitchFamily="2" charset="-122"/>
              <a:cs typeface="Times New Roman" panose="02020603050405020304" pitchFamily="18" charset="0"/>
            </a:endParaRP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Projects must be STEM related</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Projects are in the ideation / prototype stage (has received less than $50K funding)</a:t>
            </a:r>
          </a:p>
        </p:txBody>
      </p:sp>
    </p:spTree>
    <p:extLst>
      <p:ext uri="{BB962C8B-B14F-4D97-AF65-F5344CB8AC3E}">
        <p14:creationId xmlns:p14="http://schemas.microsoft.com/office/powerpoint/2010/main" val="326463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sz="2000" b="1" dirty="0">
                <a:solidFill>
                  <a:srgbClr val="FF0000"/>
                </a:solidFill>
                <a:ea typeface="DengXian" panose="02010600030101010101" pitchFamily="2" charset="-122"/>
                <a:cs typeface="Times New Roman" panose="02020603050405020304" pitchFamily="18" charset="0"/>
              </a:rPr>
              <a:t>Design Thinking Workshop:</a:t>
            </a:r>
            <a:endParaRPr lang="en-US" b="1" dirty="0">
              <a:solidFill>
                <a:srgbClr val="FF0000"/>
              </a:solidFill>
              <a:ea typeface="DengXian" panose="02010600030101010101" pitchFamily="2" charset="-122"/>
              <a:cs typeface="Times New Roman" panose="02020603050405020304" pitchFamily="18" charset="0"/>
            </a:endParaRPr>
          </a:p>
          <a:p>
            <a:pPr marL="0" indent="0">
              <a:buNone/>
            </a:pPr>
            <a:r>
              <a:rPr lang="en-US" sz="2000" dirty="0">
                <a:ea typeface="DengXian" panose="02010600030101010101" pitchFamily="2" charset="-122"/>
                <a:cs typeface="Times New Roman" panose="02020603050405020304" pitchFamily="18" charset="0"/>
              </a:rPr>
              <a:t>The students are taught design thinking and must apply design thinking in their thought process and planning if they have not taken design thinking previously.  </a:t>
            </a:r>
          </a:p>
          <a:p>
            <a:pPr marL="0" indent="0">
              <a:buNone/>
            </a:pPr>
            <a:endParaRPr lang="en-US" dirty="0">
              <a:ea typeface="DengXian" panose="02010600030101010101" pitchFamily="2" charset="-122"/>
              <a:cs typeface="Times New Roman" panose="02020603050405020304" pitchFamily="18" charset="0"/>
            </a:endParaRPr>
          </a:p>
          <a:p>
            <a:pPr marL="0" indent="0">
              <a:buNone/>
            </a:pPr>
            <a:r>
              <a:rPr lang="en-US" sz="2000" b="1" dirty="0">
                <a:solidFill>
                  <a:srgbClr val="FF0000"/>
                </a:solidFill>
                <a:ea typeface="DengXian" panose="02010600030101010101" pitchFamily="2" charset="-122"/>
                <a:cs typeface="Times New Roman" panose="02020603050405020304" pitchFamily="18" charset="0"/>
              </a:rPr>
              <a:t>Competition </a:t>
            </a:r>
            <a:r>
              <a:rPr lang="en-US" b="1" dirty="0">
                <a:solidFill>
                  <a:srgbClr val="FF0000"/>
                </a:solidFill>
                <a:ea typeface="DengXian" panose="02010600030101010101" pitchFamily="2" charset="-122"/>
                <a:cs typeface="Times New Roman" panose="02020603050405020304" pitchFamily="18" charset="0"/>
              </a:rPr>
              <a:t>Process:</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Teams submit their ideas through a proposal template to their relative university’s coordinator</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Top 10 ideas are selected for the mentorship phase and to present at the semi-finals</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Top 2 teams from the semi-finals will advance to the finals</a:t>
            </a:r>
            <a:endParaRPr lang="en-US" sz="2000" dirty="0">
              <a:ea typeface="DengXian" panose="02010600030101010101" pitchFamily="2" charset="-122"/>
              <a:cs typeface="Times New Roman" panose="02020603050405020304" pitchFamily="18" charset="0"/>
            </a:endParaRP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6428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Submission:</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Students to submit their ideas by emailing to </a:t>
            </a:r>
            <a:r>
              <a:rPr lang="en-US" sz="2000" dirty="0">
                <a:ea typeface="DengXian" panose="02010600030101010101" pitchFamily="2" charset="-122"/>
                <a:cs typeface="Times New Roman" panose="02020603050405020304" pitchFamily="18" charset="0"/>
                <a:hlinkClick r:id="rId2"/>
              </a:rPr>
              <a:t>mrakoto@smu.edu.sg</a:t>
            </a:r>
            <a:endParaRPr lang="en-US" sz="2000" dirty="0">
              <a:ea typeface="DengXian" panose="02010600030101010101" pitchFamily="2" charset="-122"/>
              <a:cs typeface="Times New Roman" panose="02020603050405020304" pitchFamily="18" charset="0"/>
            </a:endParaRP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Proposal template can be downloaded at </a:t>
            </a:r>
            <a:r>
              <a:rPr lang="en-US" dirty="0">
                <a:ea typeface="DengXian" panose="02010600030101010101" pitchFamily="2" charset="-122"/>
                <a:cs typeface="Times New Roman" panose="02020603050405020304" pitchFamily="18" charset="0"/>
                <a:hlinkClick r:id="rId3"/>
              </a:rPr>
              <a:t>CLICK HERE  </a:t>
            </a:r>
            <a:endParaRPr lang="en-US" dirty="0">
              <a:ea typeface="DengXian" panose="02010600030101010101" pitchFamily="2" charset="-122"/>
              <a:cs typeface="Times New Roman" panose="02020603050405020304" pitchFamily="18" charset="0"/>
            </a:endParaRP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Participants must address all the points listed in the proposal within a maximum limit of 10 pages. Pages in the Annex are not counted towards the page limits. </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948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Mentors:</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Volunteer mentors will be recruited from MIT Club of Singapore and JA volunteers.  Role of mentors:</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To coach the team on their project idea</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Give advice, guidance, and support to the team</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Provide a view from relevant industry</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Network to find beta customers</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0714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868680"/>
            <a:ext cx="7555816" cy="5120640"/>
          </a:xfrm>
        </p:spPr>
        <p:txBody>
          <a:bodyPr anchor="t">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Judging Criteria</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graphicFrame>
        <p:nvGraphicFramePr>
          <p:cNvPr id="3" name="Table 4">
            <a:extLst>
              <a:ext uri="{FF2B5EF4-FFF2-40B4-BE49-F238E27FC236}">
                <a16:creationId xmlns:a16="http://schemas.microsoft.com/office/drawing/2014/main" id="{DBC3F1A4-2E5B-4AF7-A263-6779DEAD7431}"/>
              </a:ext>
            </a:extLst>
          </p:cNvPr>
          <p:cNvGraphicFramePr>
            <a:graphicFrameLocks noGrp="1"/>
          </p:cNvGraphicFramePr>
          <p:nvPr>
            <p:extLst>
              <p:ext uri="{D42A27DB-BD31-4B8C-83A1-F6EECF244321}">
                <p14:modId xmlns:p14="http://schemas.microsoft.com/office/powerpoint/2010/main" val="174921153"/>
              </p:ext>
            </p:extLst>
          </p:nvPr>
        </p:nvGraphicFramePr>
        <p:xfrm>
          <a:off x="3819610" y="1301222"/>
          <a:ext cx="7555816" cy="4572000"/>
        </p:xfrm>
        <a:graphic>
          <a:graphicData uri="http://schemas.openxmlformats.org/drawingml/2006/table">
            <a:tbl>
              <a:tblPr firstRow="1" bandRow="1">
                <a:tableStyleId>{5C22544A-7EE6-4342-B048-85BDC9FD1C3A}</a:tableStyleId>
              </a:tblPr>
              <a:tblGrid>
                <a:gridCol w="1872274">
                  <a:extLst>
                    <a:ext uri="{9D8B030D-6E8A-4147-A177-3AD203B41FA5}">
                      <a16:colId xmlns:a16="http://schemas.microsoft.com/office/drawing/2014/main" val="1077976797"/>
                    </a:ext>
                  </a:extLst>
                </a:gridCol>
                <a:gridCol w="5683542">
                  <a:extLst>
                    <a:ext uri="{9D8B030D-6E8A-4147-A177-3AD203B41FA5}">
                      <a16:colId xmlns:a16="http://schemas.microsoft.com/office/drawing/2014/main" val="3012538873"/>
                    </a:ext>
                  </a:extLst>
                </a:gridCol>
              </a:tblGrid>
              <a:tr h="360724">
                <a:tc>
                  <a:txBody>
                    <a:bodyPr/>
                    <a:lstStyle/>
                    <a:p>
                      <a:r>
                        <a:rPr lang="en-SG" dirty="0"/>
                        <a:t>Percentage</a:t>
                      </a:r>
                    </a:p>
                  </a:txBody>
                  <a:tcPr/>
                </a:tc>
                <a:tc>
                  <a:txBody>
                    <a:bodyPr/>
                    <a:lstStyle/>
                    <a:p>
                      <a:r>
                        <a:rPr lang="en-SG" dirty="0"/>
                        <a:t>Criteria</a:t>
                      </a:r>
                    </a:p>
                  </a:txBody>
                  <a:tcPr/>
                </a:tc>
                <a:extLst>
                  <a:ext uri="{0D108BD9-81ED-4DB2-BD59-A6C34878D82A}">
                    <a16:rowId xmlns:a16="http://schemas.microsoft.com/office/drawing/2014/main" val="1390429532"/>
                  </a:ext>
                </a:extLst>
              </a:tr>
              <a:tr h="360724">
                <a:tc>
                  <a:txBody>
                    <a:bodyPr/>
                    <a:lstStyle/>
                    <a:p>
                      <a:r>
                        <a:rPr lang="en-SG" dirty="0"/>
                        <a:t>30%</a:t>
                      </a:r>
                    </a:p>
                  </a:txBody>
                  <a:tcPr/>
                </a:tc>
                <a:tc>
                  <a:txBody>
                    <a:bodyPr/>
                    <a:lstStyle/>
                    <a:p>
                      <a:r>
                        <a:rPr lang="en-SG" dirty="0"/>
                        <a:t>Strength of Idea:</a:t>
                      </a:r>
                    </a:p>
                    <a:p>
                      <a:r>
                        <a:rPr lang="en-SG" dirty="0"/>
                        <a:t>      10% Novel</a:t>
                      </a:r>
                    </a:p>
                    <a:p>
                      <a:r>
                        <a:rPr lang="en-SG" dirty="0"/>
                        <a:t>      10% Differentiated</a:t>
                      </a:r>
                    </a:p>
                    <a:p>
                      <a:r>
                        <a:rPr lang="en-SG" dirty="0"/>
                        <a:t>      10% Defensible</a:t>
                      </a:r>
                    </a:p>
                  </a:txBody>
                  <a:tcPr/>
                </a:tc>
                <a:extLst>
                  <a:ext uri="{0D108BD9-81ED-4DB2-BD59-A6C34878D82A}">
                    <a16:rowId xmlns:a16="http://schemas.microsoft.com/office/drawing/2014/main" val="4264645799"/>
                  </a:ext>
                </a:extLst>
              </a:tr>
              <a:tr h="360724">
                <a:tc>
                  <a:txBody>
                    <a:bodyPr/>
                    <a:lstStyle/>
                    <a:p>
                      <a:r>
                        <a:rPr lang="en-SG" dirty="0"/>
                        <a:t>30%</a:t>
                      </a:r>
                    </a:p>
                  </a:txBody>
                  <a:tcPr/>
                </a:tc>
                <a:tc>
                  <a:txBody>
                    <a:bodyPr/>
                    <a:lstStyle/>
                    <a:p>
                      <a:r>
                        <a:rPr lang="en-SG" dirty="0"/>
                        <a:t>Commercial Viability:</a:t>
                      </a:r>
                    </a:p>
                    <a:p>
                      <a:r>
                        <a:rPr lang="en-SG" dirty="0"/>
                        <a:t>      10% Target Addressable Market</a:t>
                      </a:r>
                    </a:p>
                    <a:p>
                      <a:r>
                        <a:rPr lang="en-SG" dirty="0"/>
                        <a:t>      10% Prototype</a:t>
                      </a:r>
                    </a:p>
                    <a:p>
                      <a:r>
                        <a:rPr lang="en-SG" dirty="0"/>
                        <a:t>      10% Customer Validation</a:t>
                      </a:r>
                    </a:p>
                  </a:txBody>
                  <a:tcPr/>
                </a:tc>
                <a:extLst>
                  <a:ext uri="{0D108BD9-81ED-4DB2-BD59-A6C34878D82A}">
                    <a16:rowId xmlns:a16="http://schemas.microsoft.com/office/drawing/2014/main" val="2752131918"/>
                  </a:ext>
                </a:extLst>
              </a:tr>
              <a:tr h="360724">
                <a:tc>
                  <a:txBody>
                    <a:bodyPr/>
                    <a:lstStyle/>
                    <a:p>
                      <a:r>
                        <a:rPr lang="en-SG" dirty="0"/>
                        <a:t>20%</a:t>
                      </a:r>
                    </a:p>
                  </a:txBody>
                  <a:tcPr/>
                </a:tc>
                <a:tc>
                  <a:txBody>
                    <a:bodyPr/>
                    <a:lstStyle/>
                    <a:p>
                      <a:r>
                        <a:rPr lang="en-SG" dirty="0"/>
                        <a:t>Teamwork:</a:t>
                      </a:r>
                    </a:p>
                    <a:p>
                      <a:r>
                        <a:rPr lang="en-SG" dirty="0"/>
                        <a:t>      10% Team Composition</a:t>
                      </a:r>
                    </a:p>
                    <a:p>
                      <a:r>
                        <a:rPr lang="en-SG" dirty="0"/>
                        <a:t>      10% Work / Progress Demonstrated</a:t>
                      </a:r>
                    </a:p>
                  </a:txBody>
                  <a:tcPr/>
                </a:tc>
                <a:extLst>
                  <a:ext uri="{0D108BD9-81ED-4DB2-BD59-A6C34878D82A}">
                    <a16:rowId xmlns:a16="http://schemas.microsoft.com/office/drawing/2014/main" val="2080589066"/>
                  </a:ext>
                </a:extLst>
              </a:tr>
              <a:tr h="360724">
                <a:tc>
                  <a:txBody>
                    <a:bodyPr/>
                    <a:lstStyle/>
                    <a:p>
                      <a:r>
                        <a:rPr lang="en-SG" dirty="0"/>
                        <a:t>20%</a:t>
                      </a:r>
                    </a:p>
                  </a:txBody>
                  <a:tcPr/>
                </a:tc>
                <a:tc>
                  <a:txBody>
                    <a:bodyPr/>
                    <a:lstStyle/>
                    <a:p>
                      <a:r>
                        <a:rPr lang="en-SG" dirty="0"/>
                        <a:t>Presentation:</a:t>
                      </a:r>
                    </a:p>
                    <a:p>
                      <a:r>
                        <a:rPr lang="en-SG" dirty="0"/>
                        <a:t>     10% C</a:t>
                      </a:r>
                      <a:r>
                        <a:rPr lang="en-US" dirty="0" err="1"/>
                        <a:t>learly</a:t>
                      </a:r>
                      <a:r>
                        <a:rPr lang="en-US" dirty="0"/>
                        <a:t> communicates research, findings and ideas </a:t>
                      </a:r>
                    </a:p>
                    <a:p>
                      <a:r>
                        <a:rPr lang="en-US" dirty="0"/>
                        <a:t>     10% Each member contributes to the presentation.</a:t>
                      </a:r>
                    </a:p>
                  </a:txBody>
                  <a:tcPr/>
                </a:tc>
                <a:extLst>
                  <a:ext uri="{0D108BD9-81ED-4DB2-BD59-A6C34878D82A}">
                    <a16:rowId xmlns:a16="http://schemas.microsoft.com/office/drawing/2014/main" val="2606856477"/>
                  </a:ext>
                </a:extLst>
              </a:tr>
            </a:tbl>
          </a:graphicData>
        </a:graphic>
      </p:graphicFrame>
    </p:spTree>
    <p:extLst>
      <p:ext uri="{BB962C8B-B14F-4D97-AF65-F5344CB8AC3E}">
        <p14:creationId xmlns:p14="http://schemas.microsoft.com/office/powerpoint/2010/main" val="84299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642067" y="860041"/>
            <a:ext cx="7555816" cy="5120640"/>
          </a:xfrm>
        </p:spPr>
        <p:txBody>
          <a:bodyPr>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Prizes:</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Semi-Finals</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Top 2 teams - $2K each</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Finals </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1</a:t>
            </a:r>
            <a:r>
              <a:rPr lang="en-US" sz="2000" baseline="30000" dirty="0">
                <a:ea typeface="DengXian" panose="02010600030101010101" pitchFamily="2" charset="-122"/>
                <a:cs typeface="Times New Roman" panose="02020603050405020304" pitchFamily="18" charset="0"/>
              </a:rPr>
              <a:t>st</a:t>
            </a:r>
            <a:r>
              <a:rPr lang="en-US" sz="2000" dirty="0">
                <a:ea typeface="DengXian" panose="02010600030101010101" pitchFamily="2" charset="-122"/>
                <a:cs typeface="Times New Roman" panose="02020603050405020304" pitchFamily="18" charset="0"/>
              </a:rPr>
              <a:t> Place - $15K &amp; advance to the ATEC*competition</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2</a:t>
            </a:r>
            <a:r>
              <a:rPr lang="en-US" sz="2000" baseline="30000" dirty="0">
                <a:ea typeface="DengXian" panose="02010600030101010101" pitchFamily="2" charset="-122"/>
                <a:cs typeface="Times New Roman" panose="02020603050405020304" pitchFamily="18" charset="0"/>
              </a:rPr>
              <a:t>nd</a:t>
            </a:r>
            <a:r>
              <a:rPr lang="en-US" sz="2000" dirty="0">
                <a:ea typeface="DengXian" panose="02010600030101010101" pitchFamily="2" charset="-122"/>
                <a:cs typeface="Times New Roman" panose="02020603050405020304" pitchFamily="18" charset="0"/>
              </a:rPr>
              <a:t> Place - $10K</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3</a:t>
            </a:r>
            <a:r>
              <a:rPr lang="en-US" sz="2000" baseline="30000" dirty="0">
                <a:ea typeface="DengXian" panose="02010600030101010101" pitchFamily="2" charset="-122"/>
                <a:cs typeface="Times New Roman" panose="02020603050405020304" pitchFamily="18" charset="0"/>
              </a:rPr>
              <a:t>rd</a:t>
            </a:r>
            <a:r>
              <a:rPr lang="en-US" sz="2000" dirty="0">
                <a:ea typeface="DengXian" panose="02010600030101010101" pitchFamily="2" charset="-122"/>
                <a:cs typeface="Times New Roman" panose="02020603050405020304" pitchFamily="18" charset="0"/>
              </a:rPr>
              <a:t> Place - $5K</a:t>
            </a:r>
            <a:endParaRPr lang="en-SG" sz="2000" i="1" dirty="0"/>
          </a:p>
        </p:txBody>
      </p:sp>
      <p:sp>
        <p:nvSpPr>
          <p:cNvPr id="3" name="TextBox 2">
            <a:extLst>
              <a:ext uri="{FF2B5EF4-FFF2-40B4-BE49-F238E27FC236}">
                <a16:creationId xmlns:a16="http://schemas.microsoft.com/office/drawing/2014/main" id="{73290777-51C5-4A83-AC5F-19675FAD783F}"/>
              </a:ext>
            </a:extLst>
          </p:cNvPr>
          <p:cNvSpPr txBox="1"/>
          <p:nvPr/>
        </p:nvSpPr>
        <p:spPr>
          <a:xfrm>
            <a:off x="8039100" y="3943350"/>
            <a:ext cx="184731" cy="369332"/>
          </a:xfrm>
          <a:prstGeom prst="rect">
            <a:avLst/>
          </a:prstGeom>
          <a:noFill/>
        </p:spPr>
        <p:txBody>
          <a:bodyPr wrap="none" rtlCol="0">
            <a:spAutoFit/>
          </a:bodyPr>
          <a:lstStyle/>
          <a:p>
            <a:endParaRPr lang="en-SG"/>
          </a:p>
        </p:txBody>
      </p:sp>
      <p:sp>
        <p:nvSpPr>
          <p:cNvPr id="5" name="TextBox 4">
            <a:extLst>
              <a:ext uri="{FF2B5EF4-FFF2-40B4-BE49-F238E27FC236}">
                <a16:creationId xmlns:a16="http://schemas.microsoft.com/office/drawing/2014/main" id="{5357F283-8189-4ED4-8BA8-18A551691465}"/>
              </a:ext>
            </a:extLst>
          </p:cNvPr>
          <p:cNvSpPr txBox="1"/>
          <p:nvPr/>
        </p:nvSpPr>
        <p:spPr>
          <a:xfrm>
            <a:off x="3716868" y="5980681"/>
            <a:ext cx="3703107" cy="461665"/>
          </a:xfrm>
          <a:prstGeom prst="rect">
            <a:avLst/>
          </a:prstGeom>
          <a:noFill/>
        </p:spPr>
        <p:txBody>
          <a:bodyPr wrap="square" rtlCol="0">
            <a:spAutoFit/>
          </a:bodyPr>
          <a:lstStyle/>
          <a:p>
            <a:r>
              <a:rPr lang="en-SG" sz="1200" dirty="0"/>
              <a:t>*ATEC (Asia Technology Entrepreneurship Conference) www.atecstartup.org</a:t>
            </a:r>
          </a:p>
        </p:txBody>
      </p:sp>
    </p:spTree>
    <p:extLst>
      <p:ext uri="{BB962C8B-B14F-4D97-AF65-F5344CB8AC3E}">
        <p14:creationId xmlns:p14="http://schemas.microsoft.com/office/powerpoint/2010/main" val="180039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5" name="Content Placeholder 3">
            <a:extLst>
              <a:ext uri="{FF2B5EF4-FFF2-40B4-BE49-F238E27FC236}">
                <a16:creationId xmlns:a16="http://schemas.microsoft.com/office/drawing/2014/main" id="{D0EACDCA-16C8-4E54-93FC-FF3408F77916}"/>
              </a:ext>
            </a:extLst>
          </p:cNvPr>
          <p:cNvSpPr txBox="1">
            <a:spLocks/>
          </p:cNvSpPr>
          <p:nvPr/>
        </p:nvSpPr>
        <p:spPr>
          <a:xfrm>
            <a:off x="5191881" y="778103"/>
            <a:ext cx="3874557" cy="5167221"/>
          </a:xfrm>
          <a:prstGeom prst="rect">
            <a:avLst/>
          </a:prstGeom>
          <a:ln>
            <a:solidFill>
              <a:srgbClr val="00B0F0"/>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fr-FR">
                <a:solidFill>
                  <a:srgbClr val="FF0000"/>
                </a:solidFill>
                <a:ea typeface="DengXian" panose="02010600030101010101" pitchFamily="2" charset="-122"/>
                <a:cs typeface="Times New Roman" panose="02020603050405020304" pitchFamily="18" charset="0"/>
              </a:rPr>
              <a:t>NUS &amp; SMU</a:t>
            </a:r>
            <a:r>
              <a:rPr lang="fr-FR" dirty="0">
                <a:solidFill>
                  <a:srgbClr val="FF0000"/>
                </a:solidFill>
                <a:ea typeface="DengXian" panose="02010600030101010101" pitchFamily="2" charset="-122"/>
                <a:cs typeface="Times New Roman" panose="02020603050405020304" pitchFamily="18" charset="0"/>
              </a:rPr>
              <a:t>:</a:t>
            </a:r>
          </a:p>
          <a:p>
            <a:pPr marL="0" indent="0" algn="ctr">
              <a:buFont typeface="Wingdings 2" pitchFamily="18" charset="2"/>
              <a:buNone/>
            </a:pPr>
            <a:r>
              <a:rPr lang="fr-FR" dirty="0">
                <a:ea typeface="DengXian" panose="02010600030101010101" pitchFamily="2" charset="-122"/>
                <a:cs typeface="Times New Roman" panose="02020603050405020304" pitchFamily="18" charset="0"/>
              </a:rPr>
              <a:t>Marc </a:t>
            </a:r>
            <a:r>
              <a:rPr lang="fr-FR" dirty="0" err="1">
                <a:ea typeface="DengXian" panose="02010600030101010101" pitchFamily="2" charset="-122"/>
                <a:cs typeface="Times New Roman" panose="02020603050405020304" pitchFamily="18" charset="0"/>
              </a:rPr>
              <a:t>Rakotomalala</a:t>
            </a:r>
            <a:endParaRPr lang="fr-FR" dirty="0">
              <a:ea typeface="DengXian" panose="02010600030101010101" pitchFamily="2" charset="-122"/>
              <a:cs typeface="Times New Roman" panose="02020603050405020304" pitchFamily="18" charset="0"/>
            </a:endParaRPr>
          </a:p>
          <a:p>
            <a:pPr marL="0" indent="0" algn="ctr">
              <a:buFont typeface="Wingdings 2" pitchFamily="18" charset="2"/>
              <a:buNone/>
            </a:pPr>
            <a:r>
              <a:rPr lang="fr-FR" dirty="0">
                <a:ea typeface="DengXian" panose="02010600030101010101" pitchFamily="2" charset="-122"/>
                <a:cs typeface="Times New Roman" panose="02020603050405020304" pitchFamily="18" charset="0"/>
                <a:hlinkClick r:id="rId2"/>
              </a:rPr>
              <a:t>mrakoto@smu.edu.sg</a:t>
            </a:r>
            <a:endParaRPr lang="fr-FR" dirty="0">
              <a:ea typeface="DengXian" panose="02010600030101010101" pitchFamily="2" charset="-122"/>
              <a:cs typeface="Times New Roman" panose="02020603050405020304" pitchFamily="18" charset="0"/>
            </a:endParaRPr>
          </a:p>
          <a:p>
            <a:pPr marL="0" indent="0" algn="ctr">
              <a:buFont typeface="Wingdings 2" pitchFamily="18" charset="2"/>
              <a:buNone/>
            </a:pPr>
            <a:endParaRPr lang="fr-FR"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429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the 10K (now 15K)?</a:t>
            </a:r>
          </a:p>
        </p:txBody>
      </p:sp>
      <p:sp>
        <p:nvSpPr>
          <p:cNvPr id="3" name="Content Placeholder 2"/>
          <p:cNvSpPr>
            <a:spLocks noGrp="1"/>
          </p:cNvSpPr>
          <p:nvPr>
            <p:ph idx="1"/>
          </p:nvPr>
        </p:nvSpPr>
        <p:spPr>
          <a:xfrm>
            <a:off x="3431931" y="931985"/>
            <a:ext cx="3886200" cy="4525963"/>
          </a:xfrm>
        </p:spPr>
        <p:txBody>
          <a:bodyPr>
            <a:normAutofit fontScale="92500" lnSpcReduction="10000"/>
          </a:bodyPr>
          <a:lstStyle/>
          <a:p>
            <a:r>
              <a:rPr lang="en-US" sz="1600" dirty="0"/>
              <a:t>SUTD Entrepreneurship competition modeled on MIT’s 100K competition</a:t>
            </a:r>
          </a:p>
          <a:p>
            <a:pPr lvl="1"/>
            <a:endParaRPr lang="en-US" sz="1200" dirty="0"/>
          </a:p>
          <a:p>
            <a:r>
              <a:rPr lang="en-US" sz="1600" dirty="0"/>
              <a:t>MIT’s 100K competition started 25 years ago as the 10K.  Then became 50K in 1996.  And now, 100K.</a:t>
            </a:r>
          </a:p>
          <a:p>
            <a:pPr marL="0" indent="0">
              <a:buNone/>
            </a:pPr>
            <a:endParaRPr lang="en-US" sz="1600" dirty="0"/>
          </a:p>
          <a:p>
            <a:r>
              <a:rPr lang="en-US" sz="1600" dirty="0"/>
              <a:t>Today, the 100K is a huge annual event at MIT, with the Launch finals watched by thousands, and sponsored by a hosts of top class companies and foundations</a:t>
            </a:r>
          </a:p>
          <a:p>
            <a:endParaRPr lang="en-US" sz="1600" dirty="0"/>
          </a:p>
          <a:p>
            <a:r>
              <a:rPr lang="en-US" sz="1600" dirty="0"/>
              <a:t>More than 60 companies worth more than $10 billion have been launched, including Akamai, </a:t>
            </a:r>
            <a:r>
              <a:rPr lang="en-US" sz="1600" dirty="0" err="1"/>
              <a:t>net.genesis</a:t>
            </a:r>
            <a:r>
              <a:rPr lang="en-US" sz="1600" dirty="0"/>
              <a:t> and C-bridge</a:t>
            </a:r>
          </a:p>
          <a:p>
            <a:pPr marL="0" indent="0">
              <a:buNone/>
            </a:pPr>
            <a:endParaRPr lang="en-US" sz="1600" dirty="0"/>
          </a:p>
          <a:p>
            <a:pPr marL="0" indent="0" algn="r">
              <a:buNone/>
            </a:pPr>
            <a:r>
              <a:rPr lang="en-US" sz="1200" i="1" dirty="0"/>
              <a:t>http://www.mit100k.org/</a:t>
            </a:r>
          </a:p>
          <a:p>
            <a:pPr lvl="1"/>
            <a:endParaRPr lang="en-US" sz="1200" dirty="0"/>
          </a:p>
        </p:txBody>
      </p:sp>
      <p:sp>
        <p:nvSpPr>
          <p:cNvPr id="4" name="Rectangle 3"/>
          <p:cNvSpPr/>
          <p:nvPr/>
        </p:nvSpPr>
        <p:spPr>
          <a:xfrm>
            <a:off x="7549661" y="688163"/>
            <a:ext cx="4267200" cy="5262979"/>
          </a:xfrm>
          <a:prstGeom prst="rect">
            <a:avLst/>
          </a:prstGeom>
          <a:solidFill>
            <a:schemeClr val="tx2"/>
          </a:solidFill>
        </p:spPr>
        <p:style>
          <a:lnRef idx="1">
            <a:schemeClr val="accent2"/>
          </a:lnRef>
          <a:fillRef idx="3">
            <a:schemeClr val="accent2"/>
          </a:fillRef>
          <a:effectRef idx="2">
            <a:schemeClr val="accent2"/>
          </a:effectRef>
          <a:fontRef idx="minor">
            <a:schemeClr val="lt1"/>
          </a:fontRef>
        </p:style>
        <p:txBody>
          <a:bodyPr wrap="square">
            <a:spAutoFit/>
          </a:bodyPr>
          <a:lstStyle/>
          <a:p>
            <a:endParaRPr lang="en-US" sz="1600" b="1" dirty="0"/>
          </a:p>
          <a:p>
            <a:pPr algn="just"/>
            <a:r>
              <a:rPr lang="en-US" sz="1600" b="1" i="1" dirty="0"/>
              <a:t>The MIT $100K</a:t>
            </a:r>
            <a:endParaRPr lang="en-US" sz="1600" i="1" dirty="0"/>
          </a:p>
          <a:p>
            <a:r>
              <a:rPr lang="en-US" sz="1600" i="1" dirty="0"/>
              <a:t>One competition – three independent contests – from September through May. For 25 years, the MIT $100K Entrepreneurship Competition has been bringing together students and researchers from across MIT and Greater Boston to launch their talent, ideas, and technology into leading companies. The competition is run as a series of distinct, increasingly intensive contests: Pitch, Accelerate, and Launch.</a:t>
            </a:r>
          </a:p>
          <a:p>
            <a:r>
              <a:rPr lang="en-US" sz="1600" i="1" dirty="0"/>
              <a:t>Each contest focuses on developing specific founding skills, and for each semi-finalist contender the MIT $100K brings together a network of resources, including mentorship from venture capitalists, serial entrepreneurs, corporate executives, and attorneys; media exposure; prototyping funds; business plan feedback; and discounted services. Additionally, more than $300K in non-dilutive awards help these new ventures accelerate. </a:t>
            </a:r>
          </a:p>
        </p:txBody>
      </p:sp>
    </p:spTree>
    <p:extLst>
      <p:ext uri="{BB962C8B-B14F-4D97-AF65-F5344CB8AC3E}">
        <p14:creationId xmlns:p14="http://schemas.microsoft.com/office/powerpoint/2010/main" val="217092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121166" y="3410684"/>
            <a:ext cx="1915410" cy="2590455"/>
            <a:chOff x="189291" y="1870754"/>
            <a:chExt cx="2982973" cy="5163074"/>
          </a:xfrm>
        </p:grpSpPr>
        <p:sp>
          <p:nvSpPr>
            <p:cNvPr id="22" name="TextBox 10"/>
            <p:cNvSpPr txBox="1"/>
            <p:nvPr/>
          </p:nvSpPr>
          <p:spPr>
            <a:xfrm>
              <a:off x="189291" y="4089344"/>
              <a:ext cx="2982973" cy="29444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21B75B"/>
                  </a:solidFill>
                  <a:latin typeface="Arial"/>
                  <a:cs typeface="Arial"/>
                </a:rPr>
                <a:t>Susan Conover</a:t>
              </a:r>
            </a:p>
            <a:p>
              <a:pPr algn="ctr"/>
              <a:r>
                <a:rPr lang="en-US" sz="1000" b="1" dirty="0">
                  <a:solidFill>
                    <a:srgbClr val="767171"/>
                  </a:solidFill>
                  <a:latin typeface="Arial"/>
                  <a:cs typeface="Arial"/>
                </a:rPr>
                <a:t>10k Director &amp; Event Coordinator</a:t>
              </a:r>
            </a:p>
            <a:p>
              <a:pPr algn="ctr"/>
              <a:r>
                <a:rPr lang="en-US" sz="1000" dirty="0">
                  <a:solidFill>
                    <a:srgbClr val="767171"/>
                  </a:solidFill>
                  <a:latin typeface="Arial"/>
                  <a:cs typeface="Arial"/>
                </a:rPr>
                <a:t>MIT, UT Austin, SUTD</a:t>
              </a:r>
            </a:p>
            <a:p>
              <a:pPr algn="ctr"/>
              <a:r>
                <a:rPr lang="en-US" sz="1000" dirty="0">
                  <a:solidFill>
                    <a:srgbClr val="767171"/>
                  </a:solidFill>
                  <a:latin typeface="Arial"/>
                  <a:cs typeface="Arial"/>
                </a:rPr>
                <a:t>Biotech entrepreneur</a:t>
              </a:r>
            </a:p>
            <a:p>
              <a:pPr algn="ctr"/>
              <a:r>
                <a:rPr lang="en-US" sz="1000" dirty="0">
                  <a:solidFill>
                    <a:srgbClr val="767171"/>
                  </a:solidFill>
                  <a:latin typeface="Arial"/>
                  <a:cs typeface="Arial"/>
                </a:rPr>
                <a:t>100k alumna</a:t>
              </a:r>
              <a:endParaRPr lang="en-SG" sz="1000" dirty="0">
                <a:solidFill>
                  <a:srgbClr val="767171"/>
                </a:solidFill>
                <a:latin typeface="Arial"/>
                <a:cs typeface="Arial"/>
              </a:endParaRPr>
            </a:p>
          </p:txBody>
        </p:sp>
        <p:pic>
          <p:nvPicPr>
            <p:cNvPr id="23" name="Picture 22"/>
            <p:cNvPicPr>
              <a:picLocks noChangeAspect="1"/>
            </p:cNvPicPr>
            <p:nvPr/>
          </p:nvPicPr>
          <p:blipFill>
            <a:blip r:embed="rId3"/>
            <a:stretch>
              <a:fillRect/>
            </a:stretch>
          </p:blipFill>
          <p:spPr>
            <a:xfrm>
              <a:off x="586302" y="1870754"/>
              <a:ext cx="2188950" cy="2188950"/>
            </a:xfrm>
            <a:prstGeom prst="ellipse">
              <a:avLst/>
            </a:prstGeom>
            <a:ln w="63500" cap="rnd">
              <a:noFill/>
            </a:ln>
            <a:effectLst/>
          </p:spPr>
        </p:pic>
      </p:grpSp>
      <p:grpSp>
        <p:nvGrpSpPr>
          <p:cNvPr id="28" name="Group 27"/>
          <p:cNvGrpSpPr/>
          <p:nvPr/>
        </p:nvGrpSpPr>
        <p:grpSpPr>
          <a:xfrm>
            <a:off x="5097065" y="3315465"/>
            <a:ext cx="2103160" cy="2517891"/>
            <a:chOff x="3175114" y="1870754"/>
            <a:chExt cx="2982973" cy="4354900"/>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9290" t="6580" r="16473" b="19183"/>
            <a:stretch/>
          </p:blipFill>
          <p:spPr>
            <a:xfrm>
              <a:off x="3618231" y="1870754"/>
              <a:ext cx="2096738" cy="2096738"/>
            </a:xfrm>
            <a:prstGeom prst="ellipse">
              <a:avLst/>
            </a:prstGeom>
            <a:ln w="63500" cap="rnd">
              <a:noFill/>
            </a:ln>
            <a:effectLst/>
          </p:spPr>
        </p:pic>
        <p:sp>
          <p:nvSpPr>
            <p:cNvPr id="30" name="TextBox 8"/>
            <p:cNvSpPr txBox="1"/>
            <p:nvPr/>
          </p:nvSpPr>
          <p:spPr>
            <a:xfrm>
              <a:off x="3175114" y="3995074"/>
              <a:ext cx="2982973" cy="22305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21B75B"/>
                  </a:solidFill>
                  <a:latin typeface="Arial"/>
                  <a:cs typeface="Arial"/>
                </a:rPr>
                <a:t>David Anderson</a:t>
              </a:r>
            </a:p>
            <a:p>
              <a:pPr algn="ctr"/>
              <a:r>
                <a:rPr lang="en-US" sz="1000" b="1" dirty="0">
                  <a:solidFill>
                    <a:srgbClr val="767171"/>
                  </a:solidFill>
                  <a:latin typeface="Arial"/>
                  <a:cs typeface="Arial"/>
                </a:rPr>
                <a:t>10k Sponsorship</a:t>
              </a:r>
            </a:p>
            <a:p>
              <a:pPr algn="ctr"/>
              <a:r>
                <a:rPr lang="en-US" sz="1000" dirty="0">
                  <a:solidFill>
                    <a:srgbClr val="767171"/>
                  </a:solidFill>
                  <a:latin typeface="Arial"/>
                  <a:cs typeface="Arial"/>
                </a:rPr>
                <a:t>MIT, SUTD</a:t>
              </a:r>
            </a:p>
            <a:p>
              <a:pPr algn="ctr"/>
              <a:r>
                <a:rPr lang="en-US" sz="1000" dirty="0">
                  <a:solidFill>
                    <a:srgbClr val="767171"/>
                  </a:solidFill>
                  <a:latin typeface="Arial"/>
                  <a:cs typeface="Arial"/>
                </a:rPr>
                <a:t>Startup work experience </a:t>
              </a:r>
            </a:p>
            <a:p>
              <a:pPr algn="ctr"/>
              <a:r>
                <a:rPr lang="en-US" sz="1000" dirty="0">
                  <a:solidFill>
                    <a:srgbClr val="767171"/>
                  </a:solidFill>
                  <a:latin typeface="Arial"/>
                  <a:cs typeface="Arial"/>
                </a:rPr>
                <a:t>100k alumnus</a:t>
              </a:r>
              <a:endParaRPr lang="en-SG" sz="1000" dirty="0">
                <a:solidFill>
                  <a:srgbClr val="767171"/>
                </a:solidFill>
                <a:latin typeface="Arial"/>
                <a:cs typeface="Arial"/>
              </a:endParaRPr>
            </a:p>
          </p:txBody>
        </p:sp>
      </p:grpSp>
      <p:grpSp>
        <p:nvGrpSpPr>
          <p:cNvPr id="31" name="Group 30"/>
          <p:cNvGrpSpPr/>
          <p:nvPr/>
        </p:nvGrpSpPr>
        <p:grpSpPr>
          <a:xfrm>
            <a:off x="9186108" y="3414729"/>
            <a:ext cx="1825567" cy="2586409"/>
            <a:chOff x="6134753" y="1870754"/>
            <a:chExt cx="2982973" cy="4859882"/>
          </a:xfrm>
        </p:grpSpPr>
        <p:sp>
          <p:nvSpPr>
            <p:cNvPr id="32" name="TextBox 11"/>
            <p:cNvSpPr txBox="1"/>
            <p:nvPr/>
          </p:nvSpPr>
          <p:spPr>
            <a:xfrm>
              <a:off x="6134753" y="4089344"/>
              <a:ext cx="2982973" cy="26412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err="1">
                  <a:solidFill>
                    <a:srgbClr val="21B75B"/>
                  </a:solidFill>
                  <a:latin typeface="Arial"/>
                  <a:cs typeface="Arial"/>
                </a:rPr>
                <a:t>Kabin</a:t>
              </a:r>
              <a:r>
                <a:rPr lang="en-US" sz="1000" dirty="0">
                  <a:solidFill>
                    <a:srgbClr val="21B75B"/>
                  </a:solidFill>
                  <a:latin typeface="Arial"/>
                  <a:cs typeface="Arial"/>
                </a:rPr>
                <a:t> </a:t>
              </a:r>
              <a:r>
                <a:rPr lang="en-US" sz="1000" dirty="0" err="1">
                  <a:solidFill>
                    <a:srgbClr val="21B75B"/>
                  </a:solidFill>
                  <a:latin typeface="Arial"/>
                  <a:cs typeface="Arial"/>
                </a:rPr>
                <a:t>Calan</a:t>
              </a:r>
              <a:endParaRPr lang="en-US" sz="1000" dirty="0">
                <a:solidFill>
                  <a:srgbClr val="21B75B"/>
                </a:solidFill>
                <a:latin typeface="Arial"/>
                <a:cs typeface="Arial"/>
              </a:endParaRPr>
            </a:p>
            <a:p>
              <a:pPr algn="ctr"/>
              <a:r>
                <a:rPr lang="en-US" sz="1000" b="1" dirty="0">
                  <a:solidFill>
                    <a:srgbClr val="767171"/>
                  </a:solidFill>
                  <a:latin typeface="Arial"/>
                  <a:cs typeface="Arial"/>
                </a:rPr>
                <a:t>10k Marketing</a:t>
              </a:r>
            </a:p>
            <a:p>
              <a:pPr algn="ctr"/>
              <a:r>
                <a:rPr lang="en-US" sz="1000" dirty="0">
                  <a:solidFill>
                    <a:srgbClr val="767171"/>
                  </a:solidFill>
                  <a:latin typeface="Arial"/>
                  <a:cs typeface="Arial"/>
                </a:rPr>
                <a:t>SUTD, GST</a:t>
              </a:r>
            </a:p>
            <a:p>
              <a:pPr algn="ctr"/>
              <a:r>
                <a:rPr lang="en-US" sz="1000" dirty="0">
                  <a:solidFill>
                    <a:srgbClr val="767171"/>
                  </a:solidFill>
                  <a:latin typeface="Arial"/>
                  <a:cs typeface="Arial"/>
                </a:rPr>
                <a:t>Design researcher</a:t>
              </a:r>
            </a:p>
            <a:p>
              <a:pPr algn="ctr"/>
              <a:r>
                <a:rPr lang="en-US" sz="1000" dirty="0">
                  <a:solidFill>
                    <a:srgbClr val="767171"/>
                  </a:solidFill>
                  <a:latin typeface="Arial"/>
                  <a:cs typeface="Arial"/>
                </a:rPr>
                <a:t>Former SUTD student body president</a:t>
              </a:r>
            </a:p>
          </p:txBody>
        </p:sp>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l="18567" t="23904" r="18056" b="31411"/>
            <a:stretch/>
          </p:blipFill>
          <p:spPr>
            <a:xfrm>
              <a:off x="6526291" y="1870754"/>
              <a:ext cx="2199897" cy="2193998"/>
            </a:xfrm>
            <a:prstGeom prst="rect">
              <a:avLst/>
            </a:prstGeom>
          </p:spPr>
        </p:pic>
      </p:grpSp>
      <p:grpSp>
        <p:nvGrpSpPr>
          <p:cNvPr id="34" name="Group 33"/>
          <p:cNvGrpSpPr/>
          <p:nvPr/>
        </p:nvGrpSpPr>
        <p:grpSpPr>
          <a:xfrm>
            <a:off x="7117071" y="3359991"/>
            <a:ext cx="1814109" cy="2829200"/>
            <a:chOff x="8941894" y="1892213"/>
            <a:chExt cx="2824019" cy="4973477"/>
          </a:xfrm>
        </p:grpSpPr>
        <p:sp>
          <p:nvSpPr>
            <p:cNvPr id="35" name="TextBox 9"/>
            <p:cNvSpPr txBox="1"/>
            <p:nvPr/>
          </p:nvSpPr>
          <p:spPr>
            <a:xfrm>
              <a:off x="8941894" y="4046058"/>
              <a:ext cx="2824019" cy="28196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21B75B"/>
                  </a:solidFill>
                  <a:latin typeface="Arial"/>
                  <a:cs typeface="Arial"/>
                </a:rPr>
                <a:t>Blake Perez</a:t>
              </a:r>
            </a:p>
            <a:p>
              <a:pPr algn="ctr"/>
              <a:r>
                <a:rPr lang="en-US" sz="1000" b="1" dirty="0">
                  <a:solidFill>
                    <a:srgbClr val="767171"/>
                  </a:solidFill>
                  <a:latin typeface="Arial"/>
                  <a:cs typeface="Arial"/>
                </a:rPr>
                <a:t>10k Mentorship</a:t>
              </a:r>
            </a:p>
            <a:p>
              <a:pPr algn="ctr"/>
              <a:r>
                <a:rPr lang="en-US" sz="1000" dirty="0">
                  <a:solidFill>
                    <a:srgbClr val="767171"/>
                  </a:solidFill>
                  <a:latin typeface="Arial"/>
                  <a:cs typeface="Arial"/>
                </a:rPr>
                <a:t>UT Austin, Virginia Tech, SUTD</a:t>
              </a:r>
            </a:p>
            <a:p>
              <a:pPr algn="ctr"/>
              <a:r>
                <a:rPr lang="en-US" sz="1000" dirty="0">
                  <a:solidFill>
                    <a:srgbClr val="767171"/>
                  </a:solidFill>
                  <a:latin typeface="Arial"/>
                  <a:cs typeface="Arial"/>
                </a:rPr>
                <a:t>Expert in team formation and innovation</a:t>
              </a:r>
              <a:endParaRPr lang="en-SG" sz="1000" dirty="0">
                <a:solidFill>
                  <a:srgbClr val="767171"/>
                </a:solidFill>
                <a:latin typeface="Arial"/>
                <a:cs typeface="Arial"/>
              </a:endParaRPr>
            </a:p>
          </p:txBody>
        </p:sp>
        <p:pic>
          <p:nvPicPr>
            <p:cNvPr id="36"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5534" y="1892213"/>
              <a:ext cx="2096738" cy="2096738"/>
            </a:xfrm>
            <a:prstGeom prst="ellipse">
              <a:avLst/>
            </a:prstGeom>
            <a:ln w="63500" cap="rnd">
              <a:noFill/>
            </a:ln>
            <a:effectLst/>
          </p:spPr>
        </p:pic>
      </p:grpSp>
      <p:sp>
        <p:nvSpPr>
          <p:cNvPr id="40" name="Rectangle 39"/>
          <p:cNvSpPr/>
          <p:nvPr/>
        </p:nvSpPr>
        <p:spPr>
          <a:xfrm>
            <a:off x="4561083" y="668809"/>
            <a:ext cx="4563841" cy="1384995"/>
          </a:xfrm>
          <a:prstGeom prst="rect">
            <a:avLst/>
          </a:prstGeom>
          <a:solidFill>
            <a:schemeClr val="bg2"/>
          </a:solidFill>
        </p:spPr>
        <p:txBody>
          <a:bodyPr wrap="square">
            <a:spAutoFit/>
          </a:bodyPr>
          <a:lstStyle/>
          <a:p>
            <a:r>
              <a:rPr lang="en-US" sz="1200" dirty="0">
                <a:latin typeface="Arial" charset="0"/>
                <a:ea typeface="Arial" charset="0"/>
                <a:cs typeface="Arial" charset="0"/>
              </a:rPr>
              <a:t>The </a:t>
            </a:r>
            <a:r>
              <a:rPr lang="en-US" sz="1200" b="1" dirty="0">
                <a:latin typeface="Arial" charset="0"/>
                <a:ea typeface="Arial" charset="0"/>
                <a:cs typeface="Arial" charset="0"/>
              </a:rPr>
              <a:t>SUTD</a:t>
            </a:r>
            <a:r>
              <a:rPr lang="en-US" sz="1200" dirty="0">
                <a:latin typeface="Arial" charset="0"/>
                <a:ea typeface="Arial" charset="0"/>
                <a:cs typeface="Arial" charset="0"/>
              </a:rPr>
              <a:t> </a:t>
            </a:r>
            <a:r>
              <a:rPr lang="en-US" sz="1200" dirty="0">
                <a:solidFill>
                  <a:srgbClr val="21B75B"/>
                </a:solidFill>
                <a:latin typeface="Arial" charset="0"/>
                <a:ea typeface="Arial" charset="0"/>
                <a:cs typeface="Arial" charset="0"/>
              </a:rPr>
              <a:t>$10k </a:t>
            </a:r>
            <a:r>
              <a:rPr lang="en-US" sz="1200" dirty="0">
                <a:latin typeface="Arial" charset="0"/>
                <a:ea typeface="Arial" charset="0"/>
                <a:cs typeface="Arial" charset="0"/>
              </a:rPr>
              <a:t>is a student-run business innovation competition modelled after the MIT $100k where student teams, selected by the strength of their ideas, are matched with experienced mentors for one month to develop original and compelling business models. The team with the most compelling final pitch is given $10,000 to move their idea forward. Your sponsorship directly supports innovative student businesses in Singapore.</a:t>
            </a:r>
          </a:p>
        </p:txBody>
      </p:sp>
      <p:pic>
        <p:nvPicPr>
          <p:cNvPr id="37" name="Picture 36"/>
          <p:cNvPicPr>
            <a:picLocks noChangeAspect="1"/>
          </p:cNvPicPr>
          <p:nvPr/>
        </p:nvPicPr>
        <p:blipFill>
          <a:blip r:embed="rId7">
            <a:clrChange>
              <a:clrFrom>
                <a:srgbClr val="FFFFFF"/>
              </a:clrFrom>
              <a:clrTo>
                <a:srgbClr val="FFFFFF">
                  <a:alpha val="0"/>
                </a:srgbClr>
              </a:clrTo>
            </a:clrChange>
            <a:alphaModFix/>
          </a:blip>
          <a:stretch>
            <a:fillRect/>
          </a:stretch>
        </p:blipFill>
        <p:spPr>
          <a:xfrm>
            <a:off x="-109049" y="869735"/>
            <a:ext cx="3474776" cy="1587244"/>
          </a:xfrm>
          <a:prstGeom prst="rect">
            <a:avLst/>
          </a:prstGeom>
        </p:spPr>
      </p:pic>
      <p:pic>
        <p:nvPicPr>
          <p:cNvPr id="2" name="Picture 1"/>
          <p:cNvPicPr>
            <a:picLocks noChangeAspect="1"/>
          </p:cNvPicPr>
          <p:nvPr/>
        </p:nvPicPr>
        <p:blipFill>
          <a:blip r:embed="rId8">
            <a:clrChange>
              <a:clrFrom>
                <a:srgbClr val="FFFFFF"/>
              </a:clrFrom>
              <a:clrTo>
                <a:srgbClr val="FFFFFF">
                  <a:alpha val="0"/>
                </a:srgbClr>
              </a:clrTo>
            </a:clrChange>
          </a:blip>
          <a:stretch>
            <a:fillRect/>
          </a:stretch>
        </p:blipFill>
        <p:spPr>
          <a:xfrm>
            <a:off x="9708788" y="726369"/>
            <a:ext cx="1222984" cy="1272696"/>
          </a:xfrm>
          <a:prstGeom prst="rect">
            <a:avLst/>
          </a:prstGeom>
        </p:spPr>
      </p:pic>
      <p:sp>
        <p:nvSpPr>
          <p:cNvPr id="3" name="Rectangle 2"/>
          <p:cNvSpPr/>
          <p:nvPr/>
        </p:nvSpPr>
        <p:spPr>
          <a:xfrm>
            <a:off x="558697" y="1999065"/>
            <a:ext cx="10007258" cy="1200329"/>
          </a:xfrm>
          <a:prstGeom prst="rect">
            <a:avLst/>
          </a:prstGeom>
        </p:spPr>
        <p:txBody>
          <a:bodyPr wrap="square">
            <a:spAutoFit/>
          </a:bodyPr>
          <a:lstStyle/>
          <a:p>
            <a:r>
              <a:rPr lang="en-US" i="1" dirty="0"/>
              <a:t>“</a:t>
            </a:r>
            <a:r>
              <a:rPr lang="en-US" sz="2400" i="1" dirty="0"/>
              <a:t>Motivated students and researchers from SUTD are constantly developing innovative technologies and processes, but need help bringing those technologies to market”.. The Founding Team of SUTD 10K</a:t>
            </a:r>
            <a:endParaRPr lang="en-US" i="1" dirty="0"/>
          </a:p>
        </p:txBody>
      </p:sp>
      <p:sp>
        <p:nvSpPr>
          <p:cNvPr id="4" name="Rectangle 3">
            <a:extLst>
              <a:ext uri="{FF2B5EF4-FFF2-40B4-BE49-F238E27FC236}">
                <a16:creationId xmlns:a16="http://schemas.microsoft.com/office/drawing/2014/main" id="{53952E37-5E51-4D8B-BBC7-AEA4E69A894B}"/>
              </a:ext>
            </a:extLst>
          </p:cNvPr>
          <p:cNvSpPr/>
          <p:nvPr/>
        </p:nvSpPr>
        <p:spPr>
          <a:xfrm>
            <a:off x="305055" y="3695276"/>
            <a:ext cx="2757117" cy="2308324"/>
          </a:xfrm>
          <a:prstGeom prst="rect">
            <a:avLst/>
          </a:prstGeom>
        </p:spPr>
        <p:txBody>
          <a:bodyPr wrap="square">
            <a:spAutoFit/>
          </a:bodyPr>
          <a:lstStyle/>
          <a:p>
            <a:r>
              <a:rPr lang="en-SG" b="1" i="1" dirty="0"/>
              <a:t>The MIT Club of Singapore, a non-profit volunteer organization of MIT alumni, supported and funded the first 4 editions of the competition (2016 to 2019).</a:t>
            </a:r>
          </a:p>
        </p:txBody>
      </p:sp>
    </p:spTree>
    <p:extLst>
      <p:ext uri="{BB962C8B-B14F-4D97-AF65-F5344CB8AC3E}">
        <p14:creationId xmlns:p14="http://schemas.microsoft.com/office/powerpoint/2010/main" val="395550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203E-E24A-47E2-AFB6-518137AE0A5C}"/>
              </a:ext>
            </a:extLst>
          </p:cNvPr>
          <p:cNvSpPr>
            <a:spLocks noGrp="1"/>
          </p:cNvSpPr>
          <p:nvPr>
            <p:ph type="title"/>
          </p:nvPr>
        </p:nvSpPr>
        <p:spPr/>
        <p:txBody>
          <a:bodyPr/>
          <a:lstStyle/>
          <a:p>
            <a:r>
              <a:rPr lang="en-SG" dirty="0"/>
              <a:t>2016</a:t>
            </a:r>
          </a:p>
        </p:txBody>
      </p:sp>
      <p:pic>
        <p:nvPicPr>
          <p:cNvPr id="4" name="Picture 7">
            <a:extLst>
              <a:ext uri="{FF2B5EF4-FFF2-40B4-BE49-F238E27FC236}">
                <a16:creationId xmlns:a16="http://schemas.microsoft.com/office/drawing/2014/main" id="{008101E5-8620-437C-B97F-5B7B01C1CC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251" b="12653"/>
          <a:stretch>
            <a:fillRect/>
          </a:stretch>
        </p:blipFill>
        <p:spPr bwMode="auto">
          <a:xfrm>
            <a:off x="2456953" y="1132980"/>
            <a:ext cx="8921364" cy="49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E2A9D68-1FD2-43B6-BDA4-238E16E4B9C4}"/>
              </a:ext>
            </a:extLst>
          </p:cNvPr>
          <p:cNvSpPr/>
          <p:nvPr/>
        </p:nvSpPr>
        <p:spPr>
          <a:xfrm>
            <a:off x="3627808" y="439560"/>
            <a:ext cx="3823483" cy="461665"/>
          </a:xfrm>
          <a:prstGeom prst="rect">
            <a:avLst/>
          </a:prstGeom>
        </p:spPr>
        <p:txBody>
          <a:bodyPr wrap="none">
            <a:spAutoFit/>
          </a:bodyPr>
          <a:lstStyle/>
          <a:p>
            <a:r>
              <a:rPr lang="en-SG" sz="2400" dirty="0"/>
              <a:t>Inaugural SUTD 10K Winners</a:t>
            </a:r>
          </a:p>
        </p:txBody>
      </p:sp>
    </p:spTree>
    <p:extLst>
      <p:ext uri="{BB962C8B-B14F-4D97-AF65-F5344CB8AC3E}">
        <p14:creationId xmlns:p14="http://schemas.microsoft.com/office/powerpoint/2010/main" val="250721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A808-76B6-4A39-BE73-D289AA1394C9}"/>
              </a:ext>
            </a:extLst>
          </p:cNvPr>
          <p:cNvSpPr>
            <a:spLocks noGrp="1"/>
          </p:cNvSpPr>
          <p:nvPr>
            <p:ph type="title"/>
          </p:nvPr>
        </p:nvSpPr>
        <p:spPr/>
        <p:txBody>
          <a:bodyPr/>
          <a:lstStyle/>
          <a:p>
            <a:r>
              <a:rPr lang="en-SG" dirty="0"/>
              <a:t> </a:t>
            </a:r>
            <a:br>
              <a:rPr lang="en-SG" dirty="0"/>
            </a:br>
            <a:endParaRPr lang="en-SG" dirty="0"/>
          </a:p>
        </p:txBody>
      </p:sp>
      <p:pic>
        <p:nvPicPr>
          <p:cNvPr id="5" name="Content Placeholder 4">
            <a:extLst>
              <a:ext uri="{FF2B5EF4-FFF2-40B4-BE49-F238E27FC236}">
                <a16:creationId xmlns:a16="http://schemas.microsoft.com/office/drawing/2014/main" id="{608B50F1-25D8-4816-82BC-C1C6C9AB6434}"/>
              </a:ext>
            </a:extLst>
          </p:cNvPr>
          <p:cNvPicPr>
            <a:picLocks noGrp="1" noChangeAspect="1"/>
          </p:cNvPicPr>
          <p:nvPr>
            <p:ph idx="1"/>
          </p:nvPr>
        </p:nvPicPr>
        <p:blipFill>
          <a:blip r:embed="rId2"/>
          <a:stretch>
            <a:fillRect/>
          </a:stretch>
        </p:blipFill>
        <p:spPr>
          <a:xfrm>
            <a:off x="6424323" y="1793877"/>
            <a:ext cx="4137730" cy="3682998"/>
          </a:xfrm>
        </p:spPr>
      </p:pic>
      <p:pic>
        <p:nvPicPr>
          <p:cNvPr id="6" name="Picture 6">
            <a:extLst>
              <a:ext uri="{FF2B5EF4-FFF2-40B4-BE49-F238E27FC236}">
                <a16:creationId xmlns:a16="http://schemas.microsoft.com/office/drawing/2014/main" id="{27419564-B2F1-438D-9153-1C769720D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69" y="1793876"/>
            <a:ext cx="4823503" cy="429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8A55518-A5EA-46EC-8792-8847E2C883BE}"/>
              </a:ext>
            </a:extLst>
          </p:cNvPr>
          <p:cNvSpPr/>
          <p:nvPr/>
        </p:nvSpPr>
        <p:spPr>
          <a:xfrm>
            <a:off x="3448808" y="443193"/>
            <a:ext cx="8350171" cy="1015663"/>
          </a:xfrm>
          <a:prstGeom prst="rect">
            <a:avLst/>
          </a:prstGeom>
        </p:spPr>
        <p:txBody>
          <a:bodyPr wrap="none">
            <a:spAutoFit/>
          </a:bodyPr>
          <a:lstStyle/>
          <a:p>
            <a:r>
              <a:rPr lang="en-SG" sz="2400" dirty="0"/>
              <a:t>The SUTD Entrepreneurship Centre started supporting the event</a:t>
            </a:r>
          </a:p>
          <a:p>
            <a:pPr marL="285750" indent="-285750">
              <a:buFontTx/>
              <a:buChar char="-"/>
            </a:pPr>
            <a:r>
              <a:rPr lang="en-SG" dirty="0"/>
              <a:t>Opened up all the EC’s training sessions to 10K teams</a:t>
            </a:r>
          </a:p>
          <a:p>
            <a:pPr marL="285750" indent="-285750">
              <a:buFontTx/>
              <a:buChar char="-"/>
            </a:pPr>
            <a:r>
              <a:rPr lang="en-SG" dirty="0"/>
              <a:t>Started incubating high potential ideas</a:t>
            </a:r>
          </a:p>
        </p:txBody>
      </p:sp>
      <p:sp>
        <p:nvSpPr>
          <p:cNvPr id="3" name="Rectangle 2">
            <a:extLst>
              <a:ext uri="{FF2B5EF4-FFF2-40B4-BE49-F238E27FC236}">
                <a16:creationId xmlns:a16="http://schemas.microsoft.com/office/drawing/2014/main" id="{CEF3498E-7035-439E-A2BF-C0C3458BC28E}"/>
              </a:ext>
            </a:extLst>
          </p:cNvPr>
          <p:cNvSpPr/>
          <p:nvPr/>
        </p:nvSpPr>
        <p:spPr>
          <a:xfrm>
            <a:off x="6424323" y="5600857"/>
            <a:ext cx="6096000" cy="307777"/>
          </a:xfrm>
          <a:prstGeom prst="rect">
            <a:avLst/>
          </a:prstGeom>
        </p:spPr>
        <p:txBody>
          <a:bodyPr>
            <a:spAutoFit/>
          </a:bodyPr>
          <a:lstStyle/>
          <a:p>
            <a:r>
              <a:rPr lang="en-US" sz="1400" i="1" dirty="0"/>
              <a:t>SUTD President Tom </a:t>
            </a:r>
            <a:r>
              <a:rPr lang="en-US" sz="1400" i="1" dirty="0" err="1"/>
              <a:t>Magnanti</a:t>
            </a:r>
            <a:r>
              <a:rPr lang="en-US" sz="1400" i="1" dirty="0"/>
              <a:t> made keynote address</a:t>
            </a:r>
          </a:p>
        </p:txBody>
      </p:sp>
      <p:sp>
        <p:nvSpPr>
          <p:cNvPr id="4" name="Rectangle 3">
            <a:extLst>
              <a:ext uri="{FF2B5EF4-FFF2-40B4-BE49-F238E27FC236}">
                <a16:creationId xmlns:a16="http://schemas.microsoft.com/office/drawing/2014/main" id="{0AF23D00-A231-4265-B01F-8FAE04A000CB}"/>
              </a:ext>
            </a:extLst>
          </p:cNvPr>
          <p:cNvSpPr/>
          <p:nvPr/>
        </p:nvSpPr>
        <p:spPr>
          <a:xfrm>
            <a:off x="844370" y="6087282"/>
            <a:ext cx="3028330" cy="307777"/>
          </a:xfrm>
          <a:prstGeom prst="rect">
            <a:avLst/>
          </a:prstGeom>
        </p:spPr>
        <p:txBody>
          <a:bodyPr wrap="none">
            <a:spAutoFit/>
          </a:bodyPr>
          <a:lstStyle/>
          <a:p>
            <a:r>
              <a:rPr lang="en-SG" sz="1400" i="1" dirty="0"/>
              <a:t>2</a:t>
            </a:r>
            <a:r>
              <a:rPr lang="en-SG" sz="1400" i="1" baseline="30000" dirty="0"/>
              <a:t>nd</a:t>
            </a:r>
            <a:r>
              <a:rPr lang="en-SG" sz="1400" i="1" dirty="0"/>
              <a:t> Edition of the SUTD 10K, April 2017</a:t>
            </a:r>
          </a:p>
        </p:txBody>
      </p:sp>
    </p:spTree>
    <p:extLst>
      <p:ext uri="{BB962C8B-B14F-4D97-AF65-F5344CB8AC3E}">
        <p14:creationId xmlns:p14="http://schemas.microsoft.com/office/powerpoint/2010/main" val="114654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A808-76B6-4A39-BE73-D289AA1394C9}"/>
              </a:ext>
            </a:extLst>
          </p:cNvPr>
          <p:cNvSpPr>
            <a:spLocks noGrp="1"/>
          </p:cNvSpPr>
          <p:nvPr>
            <p:ph type="title"/>
          </p:nvPr>
        </p:nvSpPr>
        <p:spPr/>
        <p:txBody>
          <a:bodyPr/>
          <a:lstStyle/>
          <a:p>
            <a:r>
              <a:rPr lang="en-SG" dirty="0"/>
              <a:t> </a:t>
            </a:r>
            <a:br>
              <a:rPr lang="en-SG" dirty="0"/>
            </a:br>
            <a:endParaRPr lang="en-SG" dirty="0"/>
          </a:p>
        </p:txBody>
      </p:sp>
      <p:sp>
        <p:nvSpPr>
          <p:cNvPr id="7" name="Rectangle 6">
            <a:extLst>
              <a:ext uri="{FF2B5EF4-FFF2-40B4-BE49-F238E27FC236}">
                <a16:creationId xmlns:a16="http://schemas.microsoft.com/office/drawing/2014/main" id="{C8A55518-A5EA-46EC-8792-8847E2C883BE}"/>
              </a:ext>
            </a:extLst>
          </p:cNvPr>
          <p:cNvSpPr/>
          <p:nvPr/>
        </p:nvSpPr>
        <p:spPr>
          <a:xfrm>
            <a:off x="1228148" y="767404"/>
            <a:ext cx="8967904" cy="461665"/>
          </a:xfrm>
          <a:prstGeom prst="rect">
            <a:avLst/>
          </a:prstGeom>
        </p:spPr>
        <p:txBody>
          <a:bodyPr wrap="none">
            <a:spAutoFit/>
          </a:bodyPr>
          <a:lstStyle/>
          <a:p>
            <a:r>
              <a:rPr lang="en-SG" sz="2400" dirty="0"/>
              <a:t>Subsequent editions of the 10k attracted close to 20 entries each year</a:t>
            </a:r>
          </a:p>
        </p:txBody>
      </p:sp>
      <p:pic>
        <p:nvPicPr>
          <p:cNvPr id="8" name="Content Placeholder 2">
            <a:extLst>
              <a:ext uri="{FF2B5EF4-FFF2-40B4-BE49-F238E27FC236}">
                <a16:creationId xmlns:a16="http://schemas.microsoft.com/office/drawing/2014/main" id="{9715F34C-465B-4660-BE37-126DC59C9F7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1651" y="1946151"/>
            <a:ext cx="4332299" cy="3018615"/>
          </a:xfrm>
          <a:prstGeom prst="rect">
            <a:avLst/>
          </a:prstGeom>
          <a:noFill/>
          <a:ln>
            <a:noFill/>
          </a:ln>
        </p:spPr>
      </p:pic>
      <p:pic>
        <p:nvPicPr>
          <p:cNvPr id="1026" name="Picture 2" descr="ef613a8a-6de5-4633-8e7e-3db72c28114f@apcprd02">
            <a:extLst>
              <a:ext uri="{FF2B5EF4-FFF2-40B4-BE49-F238E27FC236}">
                <a16:creationId xmlns:a16="http://schemas.microsoft.com/office/drawing/2014/main" id="{1BED95B4-E079-424A-B89A-C3FEAA7CC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578" y="1946152"/>
            <a:ext cx="4332299" cy="29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405DAFE-C9C9-4941-9A5D-D28789FBF221}"/>
              </a:ext>
            </a:extLst>
          </p:cNvPr>
          <p:cNvSpPr/>
          <p:nvPr/>
        </p:nvSpPr>
        <p:spPr>
          <a:xfrm>
            <a:off x="711651" y="5016627"/>
            <a:ext cx="4528943" cy="523220"/>
          </a:xfrm>
          <a:prstGeom prst="rect">
            <a:avLst/>
          </a:prstGeom>
        </p:spPr>
        <p:txBody>
          <a:bodyPr wrap="square">
            <a:spAutoFit/>
          </a:bodyPr>
          <a:lstStyle/>
          <a:p>
            <a:r>
              <a:rPr lang="en-US" sz="1400" i="1" dirty="0"/>
              <a:t>The process is a big learning experience for students, even if they do not win (2018 winning team Beep above)</a:t>
            </a:r>
          </a:p>
        </p:txBody>
      </p:sp>
      <p:sp>
        <p:nvSpPr>
          <p:cNvPr id="10" name="Rectangle 9">
            <a:extLst>
              <a:ext uri="{FF2B5EF4-FFF2-40B4-BE49-F238E27FC236}">
                <a16:creationId xmlns:a16="http://schemas.microsoft.com/office/drawing/2014/main" id="{3813EAB9-378B-4A5B-836A-6DC6CA2C6311}"/>
              </a:ext>
            </a:extLst>
          </p:cNvPr>
          <p:cNvSpPr/>
          <p:nvPr/>
        </p:nvSpPr>
        <p:spPr>
          <a:xfrm>
            <a:off x="5843081" y="5016627"/>
            <a:ext cx="6096000" cy="307777"/>
          </a:xfrm>
          <a:prstGeom prst="rect">
            <a:avLst/>
          </a:prstGeom>
        </p:spPr>
        <p:txBody>
          <a:bodyPr>
            <a:spAutoFit/>
          </a:bodyPr>
          <a:lstStyle/>
          <a:p>
            <a:r>
              <a:rPr lang="en-US" sz="1400" i="1" dirty="0"/>
              <a:t>Many submissions, such as Tello, above, have great social impact potential</a:t>
            </a:r>
          </a:p>
        </p:txBody>
      </p:sp>
    </p:spTree>
    <p:extLst>
      <p:ext uri="{BB962C8B-B14F-4D97-AF65-F5344CB8AC3E}">
        <p14:creationId xmlns:p14="http://schemas.microsoft.com/office/powerpoint/2010/main" val="2135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idx="1"/>
          </p:nvPr>
        </p:nvSpPr>
        <p:spPr>
          <a:xfrm>
            <a:off x="3604846" y="2231923"/>
            <a:ext cx="7561384" cy="3894241"/>
          </a:xfrm>
        </p:spPr>
        <p:txBody>
          <a:bodyPr>
            <a:normAutofit/>
          </a:bodyPr>
          <a:lstStyle/>
          <a:p>
            <a:pPr indent="-285750"/>
            <a:endParaRPr lang="en-US" sz="1600" dirty="0"/>
          </a:p>
          <a:p>
            <a:pPr marL="57150" indent="0">
              <a:buNone/>
            </a:pPr>
            <a:endParaRPr lang="en-US" sz="1600" dirty="0"/>
          </a:p>
          <a:p>
            <a:pPr lvl="1"/>
            <a:endParaRPr lang="en-US" sz="1200" dirty="0"/>
          </a:p>
        </p:txBody>
      </p:sp>
      <p:sp>
        <p:nvSpPr>
          <p:cNvPr id="4" name="Rectangle 3"/>
          <p:cNvSpPr/>
          <p:nvPr/>
        </p:nvSpPr>
        <p:spPr>
          <a:xfrm>
            <a:off x="3429000" y="511263"/>
            <a:ext cx="8510081" cy="830997"/>
          </a:xfrm>
          <a:prstGeom prst="rect">
            <a:avLst/>
          </a:prstGeom>
        </p:spPr>
        <p:txBody>
          <a:bodyPr wrap="square">
            <a:spAutoFit/>
          </a:bodyPr>
          <a:lstStyle/>
          <a:p>
            <a:r>
              <a:rPr lang="en-US" sz="2400" dirty="0"/>
              <a:t>Almost all SUTD 10K winners are still pursuing their business ideas fulltime!</a:t>
            </a:r>
          </a:p>
        </p:txBody>
      </p:sp>
      <p:graphicFrame>
        <p:nvGraphicFramePr>
          <p:cNvPr id="5" name="Table 5">
            <a:extLst>
              <a:ext uri="{FF2B5EF4-FFF2-40B4-BE49-F238E27FC236}">
                <a16:creationId xmlns:a16="http://schemas.microsoft.com/office/drawing/2014/main" id="{0F5BB8CC-E407-4EE0-9388-8600BEC79128}"/>
              </a:ext>
            </a:extLst>
          </p:cNvPr>
          <p:cNvGraphicFramePr>
            <a:graphicFrameLocks noGrp="1"/>
          </p:cNvGraphicFramePr>
          <p:nvPr>
            <p:extLst>
              <p:ext uri="{D42A27DB-BD31-4B8C-83A1-F6EECF244321}">
                <p14:modId xmlns:p14="http://schemas.microsoft.com/office/powerpoint/2010/main" val="1179235844"/>
              </p:ext>
            </p:extLst>
          </p:nvPr>
        </p:nvGraphicFramePr>
        <p:xfrm>
          <a:off x="123621" y="1457353"/>
          <a:ext cx="11359535" cy="4195350"/>
        </p:xfrm>
        <a:graphic>
          <a:graphicData uri="http://schemas.openxmlformats.org/drawingml/2006/table">
            <a:tbl>
              <a:tblPr firstRow="1" bandRow="1">
                <a:tableStyleId>{5C22544A-7EE6-4342-B048-85BDC9FD1C3A}</a:tableStyleId>
              </a:tblPr>
              <a:tblGrid>
                <a:gridCol w="2303313">
                  <a:extLst>
                    <a:ext uri="{9D8B030D-6E8A-4147-A177-3AD203B41FA5}">
                      <a16:colId xmlns:a16="http://schemas.microsoft.com/office/drawing/2014/main" val="2972328718"/>
                    </a:ext>
                  </a:extLst>
                </a:gridCol>
                <a:gridCol w="1133814">
                  <a:extLst>
                    <a:ext uri="{9D8B030D-6E8A-4147-A177-3AD203B41FA5}">
                      <a16:colId xmlns:a16="http://schemas.microsoft.com/office/drawing/2014/main" val="1686408862"/>
                    </a:ext>
                  </a:extLst>
                </a:gridCol>
                <a:gridCol w="3472813">
                  <a:extLst>
                    <a:ext uri="{9D8B030D-6E8A-4147-A177-3AD203B41FA5}">
                      <a16:colId xmlns:a16="http://schemas.microsoft.com/office/drawing/2014/main" val="363401886"/>
                    </a:ext>
                  </a:extLst>
                </a:gridCol>
                <a:gridCol w="2146282">
                  <a:extLst>
                    <a:ext uri="{9D8B030D-6E8A-4147-A177-3AD203B41FA5}">
                      <a16:colId xmlns:a16="http://schemas.microsoft.com/office/drawing/2014/main" val="711254187"/>
                    </a:ext>
                  </a:extLst>
                </a:gridCol>
                <a:gridCol w="2303313">
                  <a:extLst>
                    <a:ext uri="{9D8B030D-6E8A-4147-A177-3AD203B41FA5}">
                      <a16:colId xmlns:a16="http://schemas.microsoft.com/office/drawing/2014/main" val="3785915975"/>
                    </a:ext>
                  </a:extLst>
                </a:gridCol>
              </a:tblGrid>
              <a:tr h="677302">
                <a:tc>
                  <a:txBody>
                    <a:bodyPr/>
                    <a:lstStyle/>
                    <a:p>
                      <a:r>
                        <a:rPr lang="en-SG" dirty="0"/>
                        <a:t>YEAR</a:t>
                      </a:r>
                    </a:p>
                  </a:txBody>
                  <a:tcPr/>
                </a:tc>
                <a:tc>
                  <a:txBody>
                    <a:bodyPr/>
                    <a:lstStyle/>
                    <a:p>
                      <a:r>
                        <a:rPr lang="en-SG" dirty="0"/>
                        <a:t>TEAM</a:t>
                      </a:r>
                    </a:p>
                  </a:txBody>
                  <a:tcPr/>
                </a:tc>
                <a:tc>
                  <a:txBody>
                    <a:bodyPr/>
                    <a:lstStyle/>
                    <a:p>
                      <a:r>
                        <a:rPr lang="en-SG" dirty="0"/>
                        <a:t>CONCEPT</a:t>
                      </a:r>
                    </a:p>
                  </a:txBody>
                  <a:tcPr/>
                </a:tc>
                <a:tc>
                  <a:txBody>
                    <a:bodyPr/>
                    <a:lstStyle/>
                    <a:p>
                      <a:r>
                        <a:rPr lang="en-SG" dirty="0"/>
                        <a:t>CURRENT STATUS</a:t>
                      </a:r>
                    </a:p>
                  </a:txBody>
                  <a:tcPr/>
                </a:tc>
                <a:tc>
                  <a:txBody>
                    <a:bodyPr/>
                    <a:lstStyle/>
                    <a:p>
                      <a:r>
                        <a:rPr lang="en-SG" dirty="0"/>
                        <a:t>Fund Raising</a:t>
                      </a:r>
                    </a:p>
                  </a:txBody>
                  <a:tcPr/>
                </a:tc>
                <a:extLst>
                  <a:ext uri="{0D108BD9-81ED-4DB2-BD59-A6C34878D82A}">
                    <a16:rowId xmlns:a16="http://schemas.microsoft.com/office/drawing/2014/main" val="1047122077"/>
                  </a:ext>
                </a:extLst>
              </a:tr>
              <a:tr h="707464">
                <a:tc>
                  <a:txBody>
                    <a:bodyPr/>
                    <a:lstStyle/>
                    <a:p>
                      <a:r>
                        <a:rPr lang="en-SG" dirty="0"/>
                        <a:t>2016</a:t>
                      </a:r>
                    </a:p>
                    <a:p>
                      <a:endParaRPr lang="en-SG" dirty="0"/>
                    </a:p>
                  </a:txBody>
                  <a:tcPr/>
                </a:tc>
                <a:tc>
                  <a:txBody>
                    <a:bodyPr/>
                    <a:lstStyle/>
                    <a:p>
                      <a:r>
                        <a:rPr lang="en-SG" dirty="0" err="1"/>
                        <a:t>Rehub</a:t>
                      </a:r>
                      <a:endParaRPr lang="en-SG" dirty="0"/>
                    </a:p>
                  </a:txBody>
                  <a:tcPr/>
                </a:tc>
                <a:tc>
                  <a:txBody>
                    <a:bodyPr/>
                    <a:lstStyle/>
                    <a:p>
                      <a:r>
                        <a:rPr lang="en-SG" dirty="0"/>
                        <a:t>Device for Remote monitoring of physical rehab patients</a:t>
                      </a:r>
                    </a:p>
                  </a:txBody>
                  <a:tcPr/>
                </a:tc>
                <a:tc>
                  <a:txBody>
                    <a:bodyPr/>
                    <a:lstStyle/>
                    <a:p>
                      <a:r>
                        <a:rPr lang="en-SG" dirty="0"/>
                        <a:t>NA</a:t>
                      </a:r>
                    </a:p>
                  </a:txBody>
                  <a:tcPr/>
                </a:tc>
                <a:tc>
                  <a:txBody>
                    <a:bodyPr/>
                    <a:lstStyle/>
                    <a:p>
                      <a:endParaRPr lang="en-SG"/>
                    </a:p>
                  </a:txBody>
                  <a:tcPr/>
                </a:tc>
                <a:extLst>
                  <a:ext uri="{0D108BD9-81ED-4DB2-BD59-A6C34878D82A}">
                    <a16:rowId xmlns:a16="http://schemas.microsoft.com/office/drawing/2014/main" val="3812196377"/>
                  </a:ext>
                </a:extLst>
              </a:tr>
              <a:tr h="707464">
                <a:tc>
                  <a:txBody>
                    <a:bodyPr/>
                    <a:lstStyle/>
                    <a:p>
                      <a:r>
                        <a:rPr lang="en-SG" dirty="0"/>
                        <a:t>2017</a:t>
                      </a:r>
                    </a:p>
                  </a:txBody>
                  <a:tcPr/>
                </a:tc>
                <a:tc>
                  <a:txBody>
                    <a:bodyPr/>
                    <a:lstStyle/>
                    <a:p>
                      <a:r>
                        <a:rPr lang="en-SG" dirty="0" err="1"/>
                        <a:t>Whyre</a:t>
                      </a:r>
                      <a:endParaRPr lang="en-SG" dirty="0"/>
                    </a:p>
                  </a:txBody>
                  <a:tcPr/>
                </a:tc>
                <a:tc>
                  <a:txBody>
                    <a:bodyPr/>
                    <a:lstStyle/>
                    <a:p>
                      <a:r>
                        <a:rPr lang="en-SG" dirty="0"/>
                        <a:t>Motorcycle safety helmet with rear facing camera and HUD linked by </a:t>
                      </a:r>
                      <a:r>
                        <a:rPr lang="en-SG" dirty="0" err="1"/>
                        <a:t>bluetooth</a:t>
                      </a:r>
                      <a:endParaRPr lang="en-SG" dirty="0"/>
                    </a:p>
                  </a:txBody>
                  <a:tcPr/>
                </a:tc>
                <a:tc>
                  <a:txBody>
                    <a:bodyPr/>
                    <a:lstStyle/>
                    <a:p>
                      <a:r>
                        <a:rPr lang="en-SG" dirty="0"/>
                        <a:t>Live company</a:t>
                      </a:r>
                    </a:p>
                  </a:txBody>
                  <a:tcPr/>
                </a:tc>
                <a:tc>
                  <a:txBody>
                    <a:bodyPr/>
                    <a:lstStyle/>
                    <a:p>
                      <a:r>
                        <a:rPr lang="en-SG" dirty="0"/>
                        <a:t>Successful crowdfunding exercise in 2019</a:t>
                      </a:r>
                    </a:p>
                  </a:txBody>
                  <a:tcPr/>
                </a:tc>
                <a:extLst>
                  <a:ext uri="{0D108BD9-81ED-4DB2-BD59-A6C34878D82A}">
                    <a16:rowId xmlns:a16="http://schemas.microsoft.com/office/drawing/2014/main" val="1745500699"/>
                  </a:ext>
                </a:extLst>
              </a:tr>
              <a:tr h="707464">
                <a:tc>
                  <a:txBody>
                    <a:bodyPr/>
                    <a:lstStyle/>
                    <a:p>
                      <a:r>
                        <a:rPr lang="en-SG" dirty="0"/>
                        <a:t>2018</a:t>
                      </a:r>
                    </a:p>
                  </a:txBody>
                  <a:tcPr/>
                </a:tc>
                <a:tc>
                  <a:txBody>
                    <a:bodyPr/>
                    <a:lstStyle/>
                    <a:p>
                      <a:r>
                        <a:rPr lang="en-SG" dirty="0"/>
                        <a:t>Beep</a:t>
                      </a:r>
                    </a:p>
                  </a:txBody>
                  <a:tcPr/>
                </a:tc>
                <a:tc>
                  <a:txBody>
                    <a:bodyPr/>
                    <a:lstStyle/>
                    <a:p>
                      <a:r>
                        <a:rPr lang="en-SG" dirty="0"/>
                        <a:t>Multiplatform payment interface for vending machines</a:t>
                      </a:r>
                    </a:p>
                  </a:txBody>
                  <a:tcPr/>
                </a:tc>
                <a:tc>
                  <a:txBody>
                    <a:bodyPr/>
                    <a:lstStyle/>
                    <a:p>
                      <a:r>
                        <a:rPr lang="en-SG" dirty="0"/>
                        <a:t>Live company</a:t>
                      </a:r>
                    </a:p>
                  </a:txBody>
                  <a:tcPr/>
                </a:tc>
                <a:tc>
                  <a:txBody>
                    <a:bodyPr/>
                    <a:lstStyle/>
                    <a:p>
                      <a:r>
                        <a:rPr lang="en-SG" dirty="0"/>
                        <a:t>Works with major</a:t>
                      </a:r>
                      <a:r>
                        <a:rPr lang="en-SG" baseline="0" dirty="0"/>
                        <a:t>ity of Singapore vending machine operator. (Deployed 30 units) </a:t>
                      </a:r>
                      <a:endParaRPr lang="en-SG" dirty="0"/>
                    </a:p>
                  </a:txBody>
                  <a:tcPr/>
                </a:tc>
                <a:extLst>
                  <a:ext uri="{0D108BD9-81ED-4DB2-BD59-A6C34878D82A}">
                    <a16:rowId xmlns:a16="http://schemas.microsoft.com/office/drawing/2014/main" val="4266068806"/>
                  </a:ext>
                </a:extLst>
              </a:tr>
              <a:tr h="707464">
                <a:tc>
                  <a:txBody>
                    <a:bodyPr/>
                    <a:lstStyle/>
                    <a:p>
                      <a:r>
                        <a:rPr lang="en-SG" dirty="0"/>
                        <a:t>2019</a:t>
                      </a:r>
                    </a:p>
                  </a:txBody>
                  <a:tcPr/>
                </a:tc>
                <a:tc>
                  <a:txBody>
                    <a:bodyPr/>
                    <a:lstStyle/>
                    <a:p>
                      <a:r>
                        <a:rPr lang="en-SG" dirty="0"/>
                        <a:t>Tello</a:t>
                      </a:r>
                    </a:p>
                  </a:txBody>
                  <a:tcPr/>
                </a:tc>
                <a:tc>
                  <a:txBody>
                    <a:bodyPr/>
                    <a:lstStyle/>
                    <a:p>
                      <a:r>
                        <a:rPr lang="en-SG" dirty="0"/>
                        <a:t>Communication tool for stroke patients and locked in syndrome</a:t>
                      </a:r>
                    </a:p>
                  </a:txBody>
                  <a:tcPr/>
                </a:tc>
                <a:tc>
                  <a:txBody>
                    <a:bodyPr/>
                    <a:lstStyle/>
                    <a:p>
                      <a:r>
                        <a:rPr lang="en-SG" dirty="0"/>
                        <a:t>Live company</a:t>
                      </a:r>
                    </a:p>
                  </a:txBody>
                  <a:tcPr/>
                </a:tc>
                <a:tc>
                  <a:txBody>
                    <a:bodyPr/>
                    <a:lstStyle/>
                    <a:p>
                      <a:r>
                        <a:rPr lang="en-SG" dirty="0"/>
                        <a:t>Working with AWWA to rollout Beta</a:t>
                      </a:r>
                    </a:p>
                  </a:txBody>
                  <a:tcPr/>
                </a:tc>
                <a:extLst>
                  <a:ext uri="{0D108BD9-81ED-4DB2-BD59-A6C34878D82A}">
                    <a16:rowId xmlns:a16="http://schemas.microsoft.com/office/drawing/2014/main" val="560071949"/>
                  </a:ext>
                </a:extLst>
              </a:tr>
            </a:tbl>
          </a:graphicData>
        </a:graphic>
      </p:graphicFrame>
      <p:sp>
        <p:nvSpPr>
          <p:cNvPr id="7" name="Rectangle 6">
            <a:extLst>
              <a:ext uri="{FF2B5EF4-FFF2-40B4-BE49-F238E27FC236}">
                <a16:creationId xmlns:a16="http://schemas.microsoft.com/office/drawing/2014/main" id="{E0DC7FFD-A6C9-4CAC-B109-0001C641D15B}"/>
              </a:ext>
            </a:extLst>
          </p:cNvPr>
          <p:cNvSpPr/>
          <p:nvPr/>
        </p:nvSpPr>
        <p:spPr>
          <a:xfrm>
            <a:off x="3499999" y="5683359"/>
            <a:ext cx="7771077" cy="307777"/>
          </a:xfrm>
          <a:prstGeom prst="rect">
            <a:avLst/>
          </a:prstGeom>
        </p:spPr>
        <p:txBody>
          <a:bodyPr wrap="square">
            <a:spAutoFit/>
          </a:bodyPr>
          <a:lstStyle/>
          <a:p>
            <a:r>
              <a:rPr lang="en-US" sz="1400" i="1" dirty="0"/>
              <a:t>Several other finalists have also continued their entrepreneurial journey and secured VC financing</a:t>
            </a:r>
          </a:p>
        </p:txBody>
      </p:sp>
    </p:spTree>
    <p:extLst>
      <p:ext uri="{BB962C8B-B14F-4D97-AF65-F5344CB8AC3E}">
        <p14:creationId xmlns:p14="http://schemas.microsoft.com/office/powerpoint/2010/main" val="354052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 </a:t>
            </a:r>
          </a:p>
        </p:txBody>
      </p:sp>
      <p:sp>
        <p:nvSpPr>
          <p:cNvPr id="3" name="Content Placeholder 2"/>
          <p:cNvSpPr>
            <a:spLocks noGrp="1"/>
          </p:cNvSpPr>
          <p:nvPr>
            <p:ph idx="1"/>
          </p:nvPr>
        </p:nvSpPr>
        <p:spPr/>
        <p:txBody>
          <a:bodyPr/>
          <a:lstStyle/>
          <a:p>
            <a:endParaRPr lang="en-SG"/>
          </a:p>
        </p:txBody>
      </p:sp>
      <p:graphicFrame>
        <p:nvGraphicFramePr>
          <p:cNvPr id="5" name="Table 5">
            <a:extLst>
              <a:ext uri="{FF2B5EF4-FFF2-40B4-BE49-F238E27FC236}">
                <a16:creationId xmlns:a16="http://schemas.microsoft.com/office/drawing/2014/main" id="{0F5BB8CC-E407-4EE0-9388-8600BEC79128}"/>
              </a:ext>
            </a:extLst>
          </p:cNvPr>
          <p:cNvGraphicFramePr>
            <a:graphicFrameLocks noGrp="1"/>
          </p:cNvGraphicFramePr>
          <p:nvPr>
            <p:extLst>
              <p:ext uri="{D42A27DB-BD31-4B8C-83A1-F6EECF244321}">
                <p14:modId xmlns:p14="http://schemas.microsoft.com/office/powerpoint/2010/main" val="3716586521"/>
              </p:ext>
            </p:extLst>
          </p:nvPr>
        </p:nvGraphicFramePr>
        <p:xfrm>
          <a:off x="1095375" y="1230357"/>
          <a:ext cx="10089093" cy="4743990"/>
        </p:xfrm>
        <a:graphic>
          <a:graphicData uri="http://schemas.openxmlformats.org/drawingml/2006/table">
            <a:tbl>
              <a:tblPr firstRow="1" bandRow="1">
                <a:tableStyleId>{5C22544A-7EE6-4342-B048-85BDC9FD1C3A}</a:tableStyleId>
              </a:tblPr>
              <a:tblGrid>
                <a:gridCol w="1480357">
                  <a:extLst>
                    <a:ext uri="{9D8B030D-6E8A-4147-A177-3AD203B41FA5}">
                      <a16:colId xmlns:a16="http://schemas.microsoft.com/office/drawing/2014/main" val="1686408862"/>
                    </a:ext>
                  </a:extLst>
                </a:gridCol>
                <a:gridCol w="3651660">
                  <a:extLst>
                    <a:ext uri="{9D8B030D-6E8A-4147-A177-3AD203B41FA5}">
                      <a16:colId xmlns:a16="http://schemas.microsoft.com/office/drawing/2014/main" val="363401886"/>
                    </a:ext>
                  </a:extLst>
                </a:gridCol>
                <a:gridCol w="2391068">
                  <a:extLst>
                    <a:ext uri="{9D8B030D-6E8A-4147-A177-3AD203B41FA5}">
                      <a16:colId xmlns:a16="http://schemas.microsoft.com/office/drawing/2014/main" val="711254187"/>
                    </a:ext>
                  </a:extLst>
                </a:gridCol>
                <a:gridCol w="2566008">
                  <a:extLst>
                    <a:ext uri="{9D8B030D-6E8A-4147-A177-3AD203B41FA5}">
                      <a16:colId xmlns:a16="http://schemas.microsoft.com/office/drawing/2014/main" val="3785915975"/>
                    </a:ext>
                  </a:extLst>
                </a:gridCol>
              </a:tblGrid>
              <a:tr h="677302">
                <a:tc>
                  <a:txBody>
                    <a:bodyPr/>
                    <a:lstStyle/>
                    <a:p>
                      <a:r>
                        <a:rPr lang="en-SG" dirty="0"/>
                        <a:t>TEAM</a:t>
                      </a:r>
                    </a:p>
                  </a:txBody>
                  <a:tcPr/>
                </a:tc>
                <a:tc>
                  <a:txBody>
                    <a:bodyPr/>
                    <a:lstStyle/>
                    <a:p>
                      <a:r>
                        <a:rPr lang="en-SG" dirty="0"/>
                        <a:t>CONCEPT</a:t>
                      </a:r>
                    </a:p>
                  </a:txBody>
                  <a:tcPr/>
                </a:tc>
                <a:tc>
                  <a:txBody>
                    <a:bodyPr/>
                    <a:lstStyle/>
                    <a:p>
                      <a:r>
                        <a:rPr lang="en-SG" dirty="0"/>
                        <a:t>CURRENT STATUS</a:t>
                      </a:r>
                    </a:p>
                  </a:txBody>
                  <a:tcPr/>
                </a:tc>
                <a:tc>
                  <a:txBody>
                    <a:bodyPr/>
                    <a:lstStyle/>
                    <a:p>
                      <a:r>
                        <a:rPr lang="en-SG" dirty="0"/>
                        <a:t>Fund Raising</a:t>
                      </a:r>
                    </a:p>
                  </a:txBody>
                  <a:tcPr/>
                </a:tc>
                <a:extLst>
                  <a:ext uri="{0D108BD9-81ED-4DB2-BD59-A6C34878D82A}">
                    <a16:rowId xmlns:a16="http://schemas.microsoft.com/office/drawing/2014/main" val="1047122077"/>
                  </a:ext>
                </a:extLst>
              </a:tr>
              <a:tr h="707464">
                <a:tc>
                  <a:txBody>
                    <a:bodyPr/>
                    <a:lstStyle/>
                    <a:p>
                      <a:r>
                        <a:rPr lang="en-SG" dirty="0" err="1"/>
                        <a:t>Edgebotix</a:t>
                      </a:r>
                      <a:endParaRPr lang="en-SG" dirty="0"/>
                    </a:p>
                  </a:txBody>
                  <a:tcPr/>
                </a:tc>
                <a:tc>
                  <a:txBody>
                    <a:bodyPr/>
                    <a:lstStyle/>
                    <a:p>
                      <a:r>
                        <a:rPr lang="en-SG" dirty="0"/>
                        <a:t>Pivoted from education robot</a:t>
                      </a:r>
                      <a:r>
                        <a:rPr lang="en-SG" baseline="0" dirty="0"/>
                        <a:t> to AI for autonomous vehicle</a:t>
                      </a:r>
                      <a:endParaRPr lang="en-SG" dirty="0"/>
                    </a:p>
                  </a:txBody>
                  <a:tcPr/>
                </a:tc>
                <a:tc>
                  <a:txBody>
                    <a:bodyPr/>
                    <a:lstStyle/>
                    <a:p>
                      <a:r>
                        <a:rPr lang="en-SG" dirty="0"/>
                        <a:t>Live Company</a:t>
                      </a:r>
                    </a:p>
                  </a:txBody>
                  <a:tcPr/>
                </a:tc>
                <a:tc>
                  <a:txBody>
                    <a:bodyPr/>
                    <a:lstStyle/>
                    <a:p>
                      <a:r>
                        <a:rPr lang="en-US" dirty="0"/>
                        <a:t>Raised</a:t>
                      </a:r>
                      <a:r>
                        <a:rPr lang="en-US" baseline="0" dirty="0"/>
                        <a:t> funding with Silicon Solution Partner</a:t>
                      </a:r>
                      <a:endParaRPr lang="en-SG" dirty="0"/>
                    </a:p>
                  </a:txBody>
                  <a:tcPr/>
                </a:tc>
                <a:extLst>
                  <a:ext uri="{0D108BD9-81ED-4DB2-BD59-A6C34878D82A}">
                    <a16:rowId xmlns:a16="http://schemas.microsoft.com/office/drawing/2014/main" val="3812196377"/>
                  </a:ext>
                </a:extLst>
              </a:tr>
              <a:tr h="707464">
                <a:tc>
                  <a:txBody>
                    <a:bodyPr/>
                    <a:lstStyle/>
                    <a:p>
                      <a:r>
                        <a:rPr lang="en-SG" dirty="0" err="1"/>
                        <a:t>Bifrost</a:t>
                      </a:r>
                      <a:endParaRPr lang="en-SG" dirty="0"/>
                    </a:p>
                  </a:txBody>
                  <a:tcPr/>
                </a:tc>
                <a:tc>
                  <a:txBody>
                    <a:bodyPr/>
                    <a:lstStyle/>
                    <a:p>
                      <a:r>
                        <a:rPr lang="en-US" sz="1800" b="0" i="0" kern="1200" dirty="0">
                          <a:solidFill>
                            <a:schemeClr val="dk1"/>
                          </a:solidFill>
                          <a:effectLst/>
                          <a:latin typeface="+mn-lt"/>
                          <a:ea typeface="+mn-ea"/>
                          <a:cs typeface="+mn-cs"/>
                        </a:rPr>
                        <a:t>Changing the way AI understands the world using synthetic data.</a:t>
                      </a:r>
                      <a:endParaRPr lang="en-SG" dirty="0"/>
                    </a:p>
                  </a:txBody>
                  <a:tcPr/>
                </a:tc>
                <a:tc>
                  <a:txBody>
                    <a:bodyPr/>
                    <a:lstStyle/>
                    <a:p>
                      <a:r>
                        <a:rPr lang="en-SG" dirty="0"/>
                        <a:t>Live company</a:t>
                      </a:r>
                    </a:p>
                  </a:txBody>
                  <a:tcPr/>
                </a:tc>
                <a:tc>
                  <a:txBody>
                    <a:bodyPr/>
                    <a:lstStyle/>
                    <a:p>
                      <a:r>
                        <a:rPr lang="en-US" dirty="0"/>
                        <a:t>Top-30 Teams of Slingshot</a:t>
                      </a:r>
                      <a:r>
                        <a:rPr lang="en-US" baseline="0" dirty="0"/>
                        <a:t> 2019; selected for the </a:t>
                      </a:r>
                      <a:r>
                        <a:rPr lang="en-US" baseline="0" dirty="0" err="1"/>
                        <a:t>Techstars</a:t>
                      </a:r>
                      <a:r>
                        <a:rPr lang="en-US" baseline="0" dirty="0"/>
                        <a:t> Space Accelerator program based in CA</a:t>
                      </a:r>
                      <a:endParaRPr lang="en-SG" dirty="0"/>
                    </a:p>
                  </a:txBody>
                  <a:tcPr/>
                </a:tc>
                <a:extLst>
                  <a:ext uri="{0D108BD9-81ED-4DB2-BD59-A6C34878D82A}">
                    <a16:rowId xmlns:a16="http://schemas.microsoft.com/office/drawing/2014/main" val="1745500699"/>
                  </a:ext>
                </a:extLst>
              </a:tr>
              <a:tr h="707464">
                <a:tc>
                  <a:txBody>
                    <a:bodyPr/>
                    <a:lstStyle/>
                    <a:p>
                      <a:r>
                        <a:rPr lang="en-SG" dirty="0" err="1"/>
                        <a:t>Novocall</a:t>
                      </a:r>
                      <a:endParaRPr lang="en-SG" dirty="0"/>
                    </a:p>
                  </a:txBody>
                  <a:tcPr/>
                </a:tc>
                <a:tc>
                  <a:txBody>
                    <a:bodyPr/>
                    <a:lstStyle/>
                    <a:p>
                      <a:r>
                        <a:rPr lang="en-US" sz="1800" spc="-5" dirty="0">
                          <a:latin typeface="+mj-lt"/>
                          <a:cs typeface="Arial"/>
                        </a:rPr>
                        <a:t>Enables</a:t>
                      </a:r>
                      <a:r>
                        <a:rPr lang="en-US" sz="1800" spc="-5" baseline="0" dirty="0">
                          <a:latin typeface="+mj-lt"/>
                          <a:cs typeface="Arial"/>
                        </a:rPr>
                        <a:t> </a:t>
                      </a:r>
                      <a:r>
                        <a:rPr lang="en-US" sz="1800" spc="-5" dirty="0">
                          <a:latin typeface="+mj-lt"/>
                          <a:cs typeface="Arial"/>
                        </a:rPr>
                        <a:t>an immediate callback </a:t>
                      </a:r>
                      <a:r>
                        <a:rPr lang="en-US" sz="1800" dirty="0">
                          <a:latin typeface="+mj-lt"/>
                          <a:cs typeface="Arial"/>
                        </a:rPr>
                        <a:t>to  </a:t>
                      </a:r>
                      <a:r>
                        <a:rPr lang="en-US" sz="1800" spc="-5" dirty="0">
                          <a:latin typeface="+mj-lt"/>
                          <a:cs typeface="Arial"/>
                        </a:rPr>
                        <a:t>consumers who have shown interest </a:t>
                      </a:r>
                      <a:r>
                        <a:rPr lang="en-US" sz="1800" dirty="0">
                          <a:latin typeface="+mj-lt"/>
                          <a:cs typeface="Arial"/>
                        </a:rPr>
                        <a:t>in a  </a:t>
                      </a:r>
                      <a:r>
                        <a:rPr lang="en-US" sz="1800" spc="-5" dirty="0">
                          <a:latin typeface="+mj-lt"/>
                          <a:cs typeface="Arial"/>
                        </a:rPr>
                        <a:t>particular website or product, based on their  website </a:t>
                      </a:r>
                      <a:r>
                        <a:rPr lang="en-US" sz="1800" spc="-5" dirty="0" err="1">
                          <a:latin typeface="+mj-lt"/>
                          <a:cs typeface="Arial"/>
                        </a:rPr>
                        <a:t>behaviour</a:t>
                      </a:r>
                      <a:r>
                        <a:rPr lang="en-US" sz="1800" spc="-5" dirty="0">
                          <a:latin typeface="+mj-lt"/>
                          <a:cs typeface="Arial"/>
                        </a:rPr>
                        <a:t>. </a:t>
                      </a:r>
                      <a:endParaRPr lang="en-SG" dirty="0">
                        <a:latin typeface="+mj-lt"/>
                      </a:endParaRPr>
                    </a:p>
                  </a:txBody>
                  <a:tcPr/>
                </a:tc>
                <a:tc>
                  <a:txBody>
                    <a:bodyPr/>
                    <a:lstStyle/>
                    <a:p>
                      <a:r>
                        <a:rPr lang="en-SG" dirty="0"/>
                        <a:t>Live company</a:t>
                      </a:r>
                    </a:p>
                  </a:txBody>
                  <a:tcPr/>
                </a:tc>
                <a:tc>
                  <a:txBody>
                    <a:bodyPr/>
                    <a:lstStyle/>
                    <a:p>
                      <a:r>
                        <a:rPr lang="en-SG" dirty="0"/>
                        <a:t>Raise</a:t>
                      </a:r>
                      <a:r>
                        <a:rPr lang="en-SG" baseline="0" dirty="0"/>
                        <a:t>d funding with 500 </a:t>
                      </a:r>
                      <a:r>
                        <a:rPr lang="en-SG" baseline="0" dirty="0" err="1"/>
                        <a:t>Startups</a:t>
                      </a:r>
                      <a:endParaRPr lang="en-SG" dirty="0"/>
                    </a:p>
                  </a:txBody>
                  <a:tcPr/>
                </a:tc>
                <a:extLst>
                  <a:ext uri="{0D108BD9-81ED-4DB2-BD59-A6C34878D82A}">
                    <a16:rowId xmlns:a16="http://schemas.microsoft.com/office/drawing/2014/main" val="4266068806"/>
                  </a:ext>
                </a:extLst>
              </a:tr>
              <a:tr h="707464">
                <a:tc>
                  <a:txBody>
                    <a:bodyPr/>
                    <a:lstStyle/>
                    <a:p>
                      <a:r>
                        <a:rPr lang="en-US" dirty="0"/>
                        <a:t>Lord of The Chords</a:t>
                      </a:r>
                      <a:endParaRPr lang="en-SG" dirty="0"/>
                    </a:p>
                  </a:txBody>
                  <a:tcPr/>
                </a:tc>
                <a:tc>
                  <a:txBody>
                    <a:bodyPr/>
                    <a:lstStyle/>
                    <a:p>
                      <a:r>
                        <a:rPr lang="en-US" dirty="0">
                          <a:latin typeface="+mj-lt"/>
                        </a:rPr>
                        <a:t>A Fun</a:t>
                      </a:r>
                      <a:r>
                        <a:rPr lang="en-US" baseline="0" dirty="0">
                          <a:latin typeface="+mj-lt"/>
                        </a:rPr>
                        <a:t> concept to teach music theory</a:t>
                      </a:r>
                      <a:endParaRPr lang="en-SG" dirty="0">
                        <a:latin typeface="+mj-lt"/>
                      </a:endParaRPr>
                    </a:p>
                  </a:txBody>
                  <a:tcPr/>
                </a:tc>
                <a:tc>
                  <a:txBody>
                    <a:bodyPr/>
                    <a:lstStyle/>
                    <a:p>
                      <a:r>
                        <a:rPr lang="en-US" dirty="0"/>
                        <a:t>Development</a:t>
                      </a:r>
                      <a:endParaRPr lang="en-SG" dirty="0"/>
                    </a:p>
                  </a:txBody>
                  <a:tcPr/>
                </a:tc>
                <a:tc>
                  <a:txBody>
                    <a:bodyPr/>
                    <a:lstStyle/>
                    <a:p>
                      <a:r>
                        <a:rPr lang="en-US" dirty="0"/>
                        <a:t>Successful</a:t>
                      </a:r>
                      <a:r>
                        <a:rPr lang="en-US" baseline="0" dirty="0"/>
                        <a:t> Kickstarter Campaign</a:t>
                      </a:r>
                      <a:endParaRPr lang="en-SG" dirty="0"/>
                    </a:p>
                  </a:txBody>
                  <a:tcPr/>
                </a:tc>
                <a:extLst>
                  <a:ext uri="{0D108BD9-81ED-4DB2-BD59-A6C34878D82A}">
                    <a16:rowId xmlns:a16="http://schemas.microsoft.com/office/drawing/2014/main" val="3073003096"/>
                  </a:ext>
                </a:extLst>
              </a:tr>
            </a:tbl>
          </a:graphicData>
        </a:graphic>
      </p:graphicFrame>
      <p:sp>
        <p:nvSpPr>
          <p:cNvPr id="6" name="Rectangle 5"/>
          <p:cNvSpPr/>
          <p:nvPr/>
        </p:nvSpPr>
        <p:spPr>
          <a:xfrm>
            <a:off x="3429000" y="511263"/>
            <a:ext cx="8510081" cy="461665"/>
          </a:xfrm>
          <a:prstGeom prst="rect">
            <a:avLst/>
          </a:prstGeom>
        </p:spPr>
        <p:txBody>
          <a:bodyPr wrap="square">
            <a:spAutoFit/>
          </a:bodyPr>
          <a:lstStyle/>
          <a:p>
            <a:r>
              <a:rPr lang="en-US" sz="2400" dirty="0"/>
              <a:t>Others achievements by SUTD 10k Challenge Participants</a:t>
            </a:r>
          </a:p>
        </p:txBody>
      </p:sp>
    </p:spTree>
    <p:extLst>
      <p:ext uri="{BB962C8B-B14F-4D97-AF65-F5344CB8AC3E}">
        <p14:creationId xmlns:p14="http://schemas.microsoft.com/office/powerpoint/2010/main" val="353525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8103" y="625354"/>
            <a:ext cx="8229600" cy="345864"/>
          </a:xfrm>
        </p:spPr>
        <p:txBody>
          <a:bodyPr vert="horz" lIns="0" tIns="13335" rIns="0" bIns="0" rtlCol="0" anchor="ctr">
            <a:spAutoFit/>
          </a:bodyPr>
          <a:lstStyle/>
          <a:p>
            <a:pPr>
              <a:spcBef>
                <a:spcPts val="105"/>
              </a:spcBef>
              <a:defRPr/>
            </a:pPr>
            <a:r>
              <a:rPr lang="en-SG" sz="2400" spc="-5" dirty="0">
                <a:solidFill>
                  <a:schemeClr val="tx1"/>
                </a:solidFill>
              </a:rPr>
              <a:t>MIT Club Singapore helps source for judges and mentors</a:t>
            </a:r>
            <a:endParaRPr sz="2400" dirty="0">
              <a:solidFill>
                <a:schemeClr val="tx1"/>
              </a:solidFill>
            </a:endParaRPr>
          </a:p>
        </p:txBody>
      </p:sp>
      <p:sp>
        <p:nvSpPr>
          <p:cNvPr id="38915" name="object 3"/>
          <p:cNvSpPr txBox="1">
            <a:spLocks noChangeArrowheads="1"/>
          </p:cNvSpPr>
          <p:nvPr/>
        </p:nvSpPr>
        <p:spPr bwMode="auto">
          <a:xfrm>
            <a:off x="5761701" y="1480983"/>
            <a:ext cx="5152103"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spcBef>
                <a:spcPct val="60000"/>
              </a:spcBef>
              <a:buChar char="•"/>
              <a:tabLst>
                <a:tab pos="354013" algn="l"/>
                <a:tab pos="355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30000"/>
              </a:spcBef>
              <a:buChar char="–"/>
              <a:tabLst>
                <a:tab pos="354013" algn="l"/>
                <a:tab pos="355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30000"/>
              </a:spcBef>
              <a:buChar char="•"/>
              <a:tabLst>
                <a:tab pos="354013" algn="l"/>
                <a:tab pos="355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30000"/>
              </a:spcBef>
              <a:buChar char="–"/>
              <a:tabLst>
                <a:tab pos="354013" algn="l"/>
                <a:tab pos="355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30000"/>
              </a:spcBef>
              <a:buChar char="»"/>
              <a:tabLst>
                <a:tab pos="354013" algn="l"/>
                <a:tab pos="355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9pPr>
          </a:lstStyle>
          <a:p>
            <a:pPr>
              <a:spcBef>
                <a:spcPts val="100"/>
              </a:spcBef>
              <a:buClr>
                <a:srgbClr val="E36C09"/>
              </a:buClr>
              <a:buSzPct val="69000"/>
              <a:buNone/>
            </a:pPr>
            <a:r>
              <a:rPr lang="en-US" altLang="en-US" sz="2400" i="1" dirty="0"/>
              <a:t>Role of mentors:</a:t>
            </a:r>
          </a:p>
          <a:p>
            <a:pPr>
              <a:spcBef>
                <a:spcPts val="100"/>
              </a:spcBef>
              <a:buClr>
                <a:srgbClr val="E36C09"/>
              </a:buClr>
              <a:buSzPct val="69000"/>
              <a:buNone/>
            </a:pPr>
            <a:endParaRPr lang="en-US" altLang="en-US" sz="2400" i="1" dirty="0"/>
          </a:p>
          <a:p>
            <a:pPr marL="355600" indent="-342900">
              <a:spcBef>
                <a:spcPts val="100"/>
              </a:spcBef>
              <a:buClr>
                <a:srgbClr val="E36C09"/>
              </a:buClr>
              <a:buSzPct val="69000"/>
            </a:pPr>
            <a:r>
              <a:rPr lang="en-US" altLang="en-US" sz="2400" i="1" dirty="0"/>
              <a:t>To coach the team on their project idea</a:t>
            </a:r>
          </a:p>
          <a:p>
            <a:pPr marL="355600" indent="-342900">
              <a:spcBef>
                <a:spcPts val="2125"/>
              </a:spcBef>
              <a:buClr>
                <a:srgbClr val="E36C09"/>
              </a:buClr>
              <a:buSzPct val="69000"/>
            </a:pPr>
            <a:r>
              <a:rPr lang="en-US" altLang="en-US" sz="2400" i="1" dirty="0">
                <a:cs typeface="Times New Roman" panose="02020603050405020304" pitchFamily="18" charset="0"/>
              </a:rPr>
              <a:t>Give advice, guidance,  and support to your team</a:t>
            </a:r>
          </a:p>
          <a:p>
            <a:pPr marL="355600" indent="-342900">
              <a:spcBef>
                <a:spcPts val="2125"/>
              </a:spcBef>
              <a:buClr>
                <a:srgbClr val="E36C09"/>
              </a:buClr>
              <a:buSzPct val="69000"/>
            </a:pPr>
            <a:r>
              <a:rPr lang="en-US" altLang="en-US" sz="2400" i="1" dirty="0">
                <a:cs typeface="Times New Roman" panose="02020603050405020304" pitchFamily="18" charset="0"/>
              </a:rPr>
              <a:t>Provide a view from relevant industry</a:t>
            </a:r>
          </a:p>
          <a:p>
            <a:pPr marL="355600" indent="-342900">
              <a:spcBef>
                <a:spcPts val="2125"/>
              </a:spcBef>
              <a:buClr>
                <a:srgbClr val="E36C09"/>
              </a:buClr>
              <a:buSzPct val="69000"/>
            </a:pPr>
            <a:r>
              <a:rPr lang="en-US" altLang="en-US" sz="2400" i="1" dirty="0">
                <a:cs typeface="Times New Roman" panose="02020603050405020304" pitchFamily="18" charset="0"/>
              </a:rPr>
              <a:t>Network to find beta customers</a:t>
            </a:r>
          </a:p>
        </p:txBody>
      </p:sp>
      <p:sp>
        <p:nvSpPr>
          <p:cNvPr id="38916" name="object 4"/>
          <p:cNvSpPr>
            <a:spLocks noChangeArrowheads="1"/>
          </p:cNvSpPr>
          <p:nvPr/>
        </p:nvSpPr>
        <p:spPr bwMode="auto">
          <a:xfrm>
            <a:off x="2914650" y="1360714"/>
            <a:ext cx="1676400" cy="4699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6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3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3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3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3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400"/>
          </a:p>
        </p:txBody>
      </p:sp>
      <p:pic>
        <p:nvPicPr>
          <p:cNvPr id="389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976" y="1771649"/>
            <a:ext cx="3133725" cy="40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2108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358</TotalTime>
  <Words>1358</Words>
  <Application>Microsoft Office PowerPoint</Application>
  <PresentationFormat>Widescreen</PresentationFormat>
  <Paragraphs>200</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Corbel</vt:lpstr>
      <vt:lpstr>Garamond</vt:lpstr>
      <vt:lpstr>Wingdings 2</vt:lpstr>
      <vt:lpstr>Frame</vt:lpstr>
      <vt:lpstr>15K Competition NUS &amp; SMU</vt:lpstr>
      <vt:lpstr>What is the 10K (now 15K)?</vt:lpstr>
      <vt:lpstr>PowerPoint Presentation</vt:lpstr>
      <vt:lpstr>2016</vt:lpstr>
      <vt:lpstr>  </vt:lpstr>
      <vt:lpstr>  </vt:lpstr>
      <vt:lpstr> </vt:lpstr>
      <vt:lpstr> </vt:lpstr>
      <vt:lpstr>MIT Club Singapore helps source for judges and mentors</vt:lpstr>
      <vt:lpstr>PowerPoint Presentation</vt:lpstr>
      <vt:lpstr>2021 to 2023 15K Competition</vt:lpstr>
      <vt:lpstr>PowerPoint Presentation</vt:lpstr>
      <vt:lpstr>2021 to 2023 15K Competition</vt:lpstr>
      <vt:lpstr>2021 to 2023 15K Competition</vt:lpstr>
      <vt:lpstr>2021 to 2023 15K Competition</vt:lpstr>
      <vt:lpstr>2021 to 2023 15K Competition</vt:lpstr>
      <vt:lpstr>2021 to 2023 15K Competition</vt:lpstr>
      <vt:lpstr>2021 to 2023 15K Competition</vt:lpstr>
      <vt:lpstr>2021 to 2023 15K Competition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Toh</dc:creator>
  <cp:lastModifiedBy>Hau Yee Ng</cp:lastModifiedBy>
  <cp:revision>42</cp:revision>
  <cp:lastPrinted>2019-11-13T04:05:27Z</cp:lastPrinted>
  <dcterms:created xsi:type="dcterms:W3CDTF">2018-11-01T09:37:31Z</dcterms:created>
  <dcterms:modified xsi:type="dcterms:W3CDTF">2022-05-31T22:46:36Z</dcterms:modified>
</cp:coreProperties>
</file>